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charts/chart7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media/image17.jpg" ContentType="image/png"/>
  <Override PartName="/ppt/media/image18.jpg" ContentType="image/png"/>
  <Override PartName="/ppt/media/image21.jpg" ContentType="image/png"/>
  <Override PartName="/ppt/media/image22.jpg" ContentType="image/png"/>
  <Override PartName="/ppt/media/image23.jpg" ContentType="image/png"/>
  <Override PartName="/ppt/media/image24.jpg" ContentType="image/png"/>
  <Override PartName="/ppt/media/image25.jpg" ContentType="image/png"/>
  <Override PartName="/ppt/tags/tag4.xml" ContentType="application/vnd.openxmlformats-officedocument.presentationml.tags+xml"/>
  <Override PartName="/ppt/media/image27.jpg" ContentType="image/png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charts/chart8.xml" ContentType="application/vnd.openxmlformats-officedocument.drawingml.chart+xml"/>
  <Override PartName="/ppt/theme/themeOverride3.xml" ContentType="application/vnd.openxmlformats-officedocument.themeOverride+xml"/>
  <Override PartName="/ppt/charts/chart9.xml" ContentType="application/vnd.openxmlformats-officedocument.drawingml.chart+xml"/>
  <Override PartName="/ppt/theme/themeOverride4.xml" ContentType="application/vnd.openxmlformats-officedocument.themeOverride+xml"/>
  <Override PartName="/ppt/charts/chart10.xml" ContentType="application/vnd.openxmlformats-officedocument.drawingml.chart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charts/chart1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1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1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tags/tag6.xml" ContentType="application/vnd.openxmlformats-officedocument.presentationml.tags+xml"/>
  <Override PartName="/ppt/charts/chart1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2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21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22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25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7" r:id="rId2"/>
    <p:sldId id="258" r:id="rId3"/>
    <p:sldId id="463" r:id="rId4"/>
    <p:sldId id="464" r:id="rId5"/>
    <p:sldId id="505" r:id="rId6"/>
    <p:sldId id="469" r:id="rId7"/>
    <p:sldId id="418" r:id="rId8"/>
    <p:sldId id="461" r:id="rId9"/>
    <p:sldId id="423" r:id="rId10"/>
    <p:sldId id="422" r:id="rId11"/>
    <p:sldId id="506" r:id="rId12"/>
    <p:sldId id="431" r:id="rId13"/>
    <p:sldId id="522" r:id="rId14"/>
    <p:sldId id="414" r:id="rId15"/>
    <p:sldId id="403" r:id="rId16"/>
    <p:sldId id="520" r:id="rId17"/>
    <p:sldId id="264" r:id="rId18"/>
    <p:sldId id="470" r:id="rId19"/>
    <p:sldId id="471" r:id="rId20"/>
    <p:sldId id="473" r:id="rId21"/>
    <p:sldId id="475" r:id="rId22"/>
    <p:sldId id="476" r:id="rId23"/>
    <p:sldId id="477" r:id="rId24"/>
    <p:sldId id="478" r:id="rId25"/>
    <p:sldId id="509" r:id="rId26"/>
    <p:sldId id="479" r:id="rId27"/>
    <p:sldId id="480" r:id="rId28"/>
    <p:sldId id="524" r:id="rId29"/>
    <p:sldId id="507" r:id="rId30"/>
    <p:sldId id="485" r:id="rId31"/>
    <p:sldId id="486" r:id="rId32"/>
    <p:sldId id="487" r:id="rId33"/>
    <p:sldId id="488" r:id="rId34"/>
    <p:sldId id="489" r:id="rId35"/>
    <p:sldId id="508" r:id="rId36"/>
    <p:sldId id="491" r:id="rId37"/>
    <p:sldId id="492" r:id="rId38"/>
    <p:sldId id="493" r:id="rId39"/>
    <p:sldId id="494" r:id="rId40"/>
    <p:sldId id="495" r:id="rId41"/>
    <p:sldId id="510" r:id="rId42"/>
    <p:sldId id="517" r:id="rId43"/>
    <p:sldId id="518" r:id="rId44"/>
    <p:sldId id="513" r:id="rId45"/>
    <p:sldId id="514" r:id="rId46"/>
    <p:sldId id="515" r:id="rId47"/>
    <p:sldId id="516" r:id="rId48"/>
    <p:sldId id="525" r:id="rId49"/>
    <p:sldId id="358" r:id="rId50"/>
    <p:sldId id="528" r:id="rId51"/>
    <p:sldId id="527" r:id="rId52"/>
    <p:sldId id="529" r:id="rId53"/>
    <p:sldId id="519" r:id="rId54"/>
    <p:sldId id="474" r:id="rId55"/>
    <p:sldId id="449" r:id="rId56"/>
    <p:sldId id="451" r:id="rId57"/>
    <p:sldId id="453" r:id="rId58"/>
    <p:sldId id="454" r:id="rId59"/>
    <p:sldId id="455" r:id="rId60"/>
    <p:sldId id="456" r:id="rId61"/>
    <p:sldId id="457" r:id="rId62"/>
    <p:sldId id="458" r:id="rId63"/>
    <p:sldId id="459" r:id="rId64"/>
    <p:sldId id="305" r:id="rId65"/>
    <p:sldId id="382" r:id="rId66"/>
    <p:sldId id="383" r:id="rId67"/>
    <p:sldId id="355" r:id="rId68"/>
    <p:sldId id="446" r:id="rId69"/>
    <p:sldId id="447" r:id="rId70"/>
    <p:sldId id="440" r:id="rId71"/>
    <p:sldId id="445" r:id="rId72"/>
    <p:sldId id="442" r:id="rId73"/>
    <p:sldId id="443" r:id="rId74"/>
    <p:sldId id="441" r:id="rId75"/>
    <p:sldId id="444" r:id="rId76"/>
    <p:sldId id="448" r:id="rId77"/>
    <p:sldId id="462" r:id="rId78"/>
    <p:sldId id="465" r:id="rId79"/>
    <p:sldId id="433" r:id="rId80"/>
    <p:sldId id="436" r:id="rId81"/>
    <p:sldId id="437" r:id="rId82"/>
    <p:sldId id="472" r:id="rId83"/>
    <p:sldId id="466" r:id="rId8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F6A18CA-012B-48C3-8154-171B5D40B219}">
          <p14:sldIdLst>
            <p14:sldId id="257"/>
            <p14:sldId id="258"/>
            <p14:sldId id="463"/>
            <p14:sldId id="464"/>
            <p14:sldId id="505"/>
            <p14:sldId id="469"/>
            <p14:sldId id="418"/>
            <p14:sldId id="461"/>
            <p14:sldId id="423"/>
            <p14:sldId id="422"/>
            <p14:sldId id="506"/>
            <p14:sldId id="431"/>
            <p14:sldId id="522"/>
            <p14:sldId id="414"/>
            <p14:sldId id="403"/>
            <p14:sldId id="520"/>
            <p14:sldId id="264"/>
            <p14:sldId id="470"/>
            <p14:sldId id="471"/>
            <p14:sldId id="473"/>
            <p14:sldId id="475"/>
            <p14:sldId id="476"/>
            <p14:sldId id="477"/>
            <p14:sldId id="478"/>
            <p14:sldId id="509"/>
            <p14:sldId id="479"/>
            <p14:sldId id="480"/>
            <p14:sldId id="524"/>
            <p14:sldId id="507"/>
            <p14:sldId id="485"/>
            <p14:sldId id="486"/>
            <p14:sldId id="487"/>
            <p14:sldId id="488"/>
            <p14:sldId id="489"/>
            <p14:sldId id="508"/>
            <p14:sldId id="491"/>
            <p14:sldId id="492"/>
            <p14:sldId id="493"/>
            <p14:sldId id="494"/>
            <p14:sldId id="495"/>
            <p14:sldId id="510"/>
            <p14:sldId id="517"/>
            <p14:sldId id="518"/>
            <p14:sldId id="513"/>
            <p14:sldId id="514"/>
            <p14:sldId id="515"/>
            <p14:sldId id="516"/>
            <p14:sldId id="525"/>
            <p14:sldId id="358"/>
            <p14:sldId id="528"/>
            <p14:sldId id="527"/>
            <p14:sldId id="529"/>
            <p14:sldId id="519"/>
            <p14:sldId id="474"/>
            <p14:sldId id="449"/>
            <p14:sldId id="451"/>
            <p14:sldId id="453"/>
            <p14:sldId id="454"/>
            <p14:sldId id="455"/>
            <p14:sldId id="456"/>
            <p14:sldId id="457"/>
            <p14:sldId id="458"/>
            <p14:sldId id="459"/>
          </p14:sldIdLst>
        </p14:section>
        <p14:section name="无标题节" id="{99174A43-382F-4350-9DA6-F065EC5BDD35}">
          <p14:sldIdLst>
            <p14:sldId id="305"/>
            <p14:sldId id="382"/>
            <p14:sldId id="383"/>
            <p14:sldId id="355"/>
            <p14:sldId id="446"/>
            <p14:sldId id="447"/>
            <p14:sldId id="440"/>
            <p14:sldId id="445"/>
            <p14:sldId id="442"/>
            <p14:sldId id="443"/>
            <p14:sldId id="441"/>
            <p14:sldId id="444"/>
            <p14:sldId id="448"/>
            <p14:sldId id="462"/>
            <p14:sldId id="465"/>
            <p14:sldId id="433"/>
            <p14:sldId id="436"/>
            <p14:sldId id="437"/>
            <p14:sldId id="472"/>
            <p14:sldId id="4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hp" initials="w" lastIdx="1" clrIdx="0">
    <p:extLst>
      <p:ext uri="{19B8F6BF-5375-455C-9EA6-DF929625EA0E}">
        <p15:presenceInfo xmlns:p15="http://schemas.microsoft.com/office/powerpoint/2012/main" userId="wh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80349" autoAdjust="0"/>
  </p:normalViewPr>
  <p:slideViewPr>
    <p:cSldViewPr snapToGrid="0">
      <p:cViewPr varScale="1">
        <p:scale>
          <a:sx n="74" d="100"/>
          <a:sy n="74" d="100"/>
        </p:scale>
        <p:origin x="67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1.xlsx"/><Relationship Id="rId1" Type="http://schemas.openxmlformats.org/officeDocument/2006/relationships/themeOverride" Target="../theme/themeOverride1.xm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6.xlsx"/><Relationship Id="rId1" Type="http://schemas.openxmlformats.org/officeDocument/2006/relationships/themeOverride" Target="../theme/themeOverride5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9372\Desktop\&#26085;&#22343;&#38405;&#35835;&#20154;&#25968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9372\Desktop\&#26085;&#22343;&#38405;&#35835;&#20154;&#25968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7.xlsx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9372\Desktop\&#26085;&#22343;&#38405;&#35835;&#20154;&#25968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9372\Desktop\&#26085;&#22343;&#38405;&#35835;&#20154;&#25968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6816;&#33829;&#24037;&#20316;&#20107;&#39033;\PPT&#34920;&#26684;\2017&#24180;5&#26376;-9&#26376;&#19978;&#26550;&#20070;.xls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0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1.xlsx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2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ongyan\Desktop\&#21508;&#24179;&#21488;&#26376;&#22343;(3).xlsx" TargetMode="Externa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3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4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5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6.xlsx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7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8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1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2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uckly\Desktop\PPT&#30456;&#20851;.xlsx" TargetMode="External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uckly\Desktop\PPT&#30456;&#20851;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2.xlsx"/><Relationship Id="rId1" Type="http://schemas.openxmlformats.org/officeDocument/2006/relationships/themeOverride" Target="../theme/themeOverride2.xml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uckly\Desktop\PPT&#30456;&#20851;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ongyan\Desktop\&#21508;&#24179;&#21488;&#26376;&#22343;(3)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ongyan\Desktop\&#21508;&#24179;&#21488;&#26376;&#22343;(3)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ongyan\Desktop\&#21508;&#24179;&#21488;&#26376;&#22343;(3)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4.xlsx"/><Relationship Id="rId1" Type="http://schemas.openxmlformats.org/officeDocument/2006/relationships/themeOverride" Target="../theme/themeOverride3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5.xlsx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/>
            </a:pPr>
            <a:r>
              <a:rPr lang="zh-CN" sz="1400" dirty="0"/>
              <a:t>各月</a:t>
            </a:r>
            <a:r>
              <a:rPr lang="zh-CN" sz="1400" dirty="0" smtClean="0"/>
              <a:t>日均</a:t>
            </a:r>
            <a:r>
              <a:rPr lang="en-US" altLang="zh-CN" sz="1400" dirty="0" smtClean="0"/>
              <a:t>DAU</a:t>
            </a:r>
            <a:endParaRPr lang="zh-CN" sz="1400" dirty="0"/>
          </a:p>
        </c:rich>
      </c:tx>
      <c:layout>
        <c:manualLayout>
          <c:xMode val="edge"/>
          <c:yMode val="edge"/>
          <c:x val="0.21040623564734234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441893259857302"/>
          <c:y val="0.25338163577232747"/>
          <c:w val="0.74591284787969392"/>
          <c:h val="0.59548141224178497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Sheet1!$D$2</c:f>
              <c:strCache>
                <c:ptCount val="1"/>
                <c:pt idx="0">
                  <c:v>H5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0"/>
                  <c:y val="7.382553456662667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Sheet1!$D$3:$D$11</c:f>
              <c:numCache>
                <c:formatCode>0_ </c:formatCode>
                <c:ptCount val="9"/>
                <c:pt idx="0">
                  <c:v>1691302.5806451601</c:v>
                </c:pt>
                <c:pt idx="1">
                  <c:v>1606370.7857142901</c:v>
                </c:pt>
                <c:pt idx="2">
                  <c:v>1791917.9677419399</c:v>
                </c:pt>
                <c:pt idx="3">
                  <c:v>1908460.2333333334</c:v>
                </c:pt>
                <c:pt idx="4">
                  <c:v>1975702.4516129033</c:v>
                </c:pt>
                <c:pt idx="5">
                  <c:v>1962581.6666666667</c:v>
                </c:pt>
                <c:pt idx="6">
                  <c:v>1792404.1612903227</c:v>
                </c:pt>
                <c:pt idx="7">
                  <c:v>1759316.5161290322</c:v>
                </c:pt>
                <c:pt idx="8">
                  <c:v>1539395.5</c:v>
                </c:pt>
              </c:numCache>
            </c:numRef>
          </c:val>
        </c:ser>
        <c:ser>
          <c:idx val="3"/>
          <c:order val="3"/>
          <c:tx>
            <c:strRef>
              <c:f>Sheet1!$E$2</c:f>
              <c:strCache>
                <c:ptCount val="1"/>
                <c:pt idx="0">
                  <c:v>PC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0"/>
                  <c:y val="4.367991418411352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4.5605317220890973E-3"/>
                  <c:y val="5.696618519241927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4.082493931192276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4.1804391191255705E-17"/>
                  <c:y val="9.607511680323421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2.2802658610445487E-3"/>
                  <c:y val="7.717965531032301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0"/>
                  <c:y val="7.421810814413844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Sheet1!$E$3:$E$11</c:f>
              <c:numCache>
                <c:formatCode>0_ </c:formatCode>
                <c:ptCount val="9"/>
                <c:pt idx="0">
                  <c:v>582701.51612903201</c:v>
                </c:pt>
                <c:pt idx="1">
                  <c:v>482911.07142857101</c:v>
                </c:pt>
                <c:pt idx="2">
                  <c:v>413988.09677419398</c:v>
                </c:pt>
                <c:pt idx="3">
                  <c:v>249750.76666666666</c:v>
                </c:pt>
                <c:pt idx="4">
                  <c:v>170964.25806451612</c:v>
                </c:pt>
                <c:pt idx="5">
                  <c:v>160217.03333333333</c:v>
                </c:pt>
                <c:pt idx="6">
                  <c:v>160036.67741935485</c:v>
                </c:pt>
                <c:pt idx="7">
                  <c:v>150090.54838709679</c:v>
                </c:pt>
                <c:pt idx="8">
                  <c:v>127918.6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12038960"/>
        <c:axId val="-2012027536"/>
      </c:barChart>
      <c:lineChart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AndroidApp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Sheet1!$B$3:$B$11</c:f>
              <c:numCache>
                <c:formatCode>0_ </c:formatCode>
                <c:ptCount val="9"/>
                <c:pt idx="0">
                  <c:v>145651.870967742</c:v>
                </c:pt>
                <c:pt idx="1">
                  <c:v>124009.178571429</c:v>
                </c:pt>
                <c:pt idx="2">
                  <c:v>100669.838709677</c:v>
                </c:pt>
                <c:pt idx="3">
                  <c:v>95876.7</c:v>
                </c:pt>
                <c:pt idx="4">
                  <c:v>94901.838709677424</c:v>
                </c:pt>
                <c:pt idx="5">
                  <c:v>86894.833333333328</c:v>
                </c:pt>
                <c:pt idx="6">
                  <c:v>88147</c:v>
                </c:pt>
                <c:pt idx="7">
                  <c:v>95852.677419354834</c:v>
                </c:pt>
                <c:pt idx="8">
                  <c:v>103586.4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iOSApp</c:v>
                </c:pt>
              </c:strCache>
            </c:strRef>
          </c:tx>
          <c:dLbls>
            <c:dLbl>
              <c:idx val="3"/>
              <c:layout>
                <c:manualLayout>
                  <c:x val="-2.1508652621425952E-2"/>
                  <c:y val="-5.906042765330133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2.6069184343515048E-2"/>
                  <c:y val="-3.937361843553422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3.0629716065604062E-2"/>
                  <c:y val="-4.42953207399760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2.1508652621425952E-2"/>
                  <c:y val="-4.92174105800323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2.6069184343515048E-2"/>
                  <c:y val="-2.953021382665066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2.6069184343515048E-2"/>
                  <c:y val="-4.42953207399760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Sheet1!$C$3:$C$11</c:f>
              <c:numCache>
                <c:formatCode>0_ </c:formatCode>
                <c:ptCount val="9"/>
                <c:pt idx="0">
                  <c:v>23363</c:v>
                </c:pt>
                <c:pt idx="1">
                  <c:v>19910.214285714301</c:v>
                </c:pt>
                <c:pt idx="2">
                  <c:v>20488.225806451599</c:v>
                </c:pt>
                <c:pt idx="3">
                  <c:v>20826.366666666665</c:v>
                </c:pt>
                <c:pt idx="4">
                  <c:v>25046</c:v>
                </c:pt>
                <c:pt idx="5">
                  <c:v>24711.766666666666</c:v>
                </c:pt>
                <c:pt idx="6">
                  <c:v>22032.064516129034</c:v>
                </c:pt>
                <c:pt idx="7">
                  <c:v>24997.354838709678</c:v>
                </c:pt>
                <c:pt idx="8">
                  <c:v>22180.333333333332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58221776"/>
        <c:axId val="-1958209808"/>
      </c:lineChart>
      <c:catAx>
        <c:axId val="-2012038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-2012027536"/>
        <c:crosses val="autoZero"/>
        <c:auto val="1"/>
        <c:lblAlgn val="ctr"/>
        <c:lblOffset val="100"/>
        <c:noMultiLvlLbl val="0"/>
      </c:catAx>
      <c:valAx>
        <c:axId val="-2012027536"/>
        <c:scaling>
          <c:orientation val="minMax"/>
          <c:max val="2000000"/>
        </c:scaling>
        <c:delete val="0"/>
        <c:axPos val="l"/>
        <c:majorGridlines/>
        <c:numFmt formatCode="0_ " sourceLinked="1"/>
        <c:majorTickMark val="none"/>
        <c:minorTickMark val="none"/>
        <c:tickLblPos val="nextTo"/>
        <c:crossAx val="-2012038960"/>
        <c:crosses val="autoZero"/>
        <c:crossBetween val="between"/>
        <c:dispUnits>
          <c:builtInUnit val="tenThousands"/>
          <c:dispUnitsLbl>
            <c:layout/>
          </c:dispUnitsLbl>
        </c:dispUnits>
      </c:valAx>
      <c:valAx>
        <c:axId val="-1958209808"/>
        <c:scaling>
          <c:orientation val="minMax"/>
        </c:scaling>
        <c:delete val="0"/>
        <c:axPos val="r"/>
        <c:numFmt formatCode="0_ " sourceLinked="1"/>
        <c:majorTickMark val="out"/>
        <c:minorTickMark val="none"/>
        <c:tickLblPos val="nextTo"/>
        <c:crossAx val="-1958221776"/>
        <c:crosses val="max"/>
        <c:crossBetween val="between"/>
        <c:dispUnits>
          <c:builtInUnit val="tenThousands"/>
          <c:dispUnitsLbl>
            <c:layout/>
          </c:dispUnitsLbl>
        </c:dispUnits>
      </c:valAx>
      <c:catAx>
        <c:axId val="-19582217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958209808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59205953971666525"/>
          <c:y val="4.9795613716900569E-2"/>
          <c:w val="0.40566019442229018"/>
          <c:h val="0.15420507144606588"/>
        </c:manualLayout>
      </c:layout>
      <c:overlay val="0"/>
    </c:legend>
    <c:plotVisOnly val="1"/>
    <c:dispBlanksAs val="gap"/>
    <c:showDLblsOverMax val="0"/>
  </c:chart>
  <c:spPr>
    <a:ln>
      <a:solidFill>
        <a:srgbClr val="5B9BD5"/>
      </a:solidFill>
    </a:ln>
  </c:spPr>
  <c:txPr>
    <a:bodyPr/>
    <a:lstStyle/>
    <a:p>
      <a:pPr>
        <a:defRPr>
          <a:latin typeface="微软雅黑" pitchFamily="34" charset="-122"/>
          <a:ea typeface="微软雅黑" pitchFamily="34" charset="-122"/>
        </a:defRPr>
      </a:pPr>
      <a:endParaRPr lang="zh-CN"/>
    </a:p>
  </c:txPr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zh-CN"/>
              <a:t>前期增长速度一样，</a:t>
            </a:r>
            <a:r>
              <a:rPr lang="en-US" altLang="zh-CN"/>
              <a:t>DAU</a:t>
            </a:r>
            <a:r>
              <a:rPr lang="zh-CN"/>
              <a:t>达</a:t>
            </a:r>
            <a:r>
              <a:rPr lang="en-US"/>
              <a:t>50</a:t>
            </a:r>
            <a:r>
              <a:rPr lang="zh-CN"/>
              <a:t>万后保持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'[安卓新增用户测算8-1111中.xlsx]Sheet2'!$P$18</c:f>
              <c:strCache>
                <c:ptCount val="1"/>
                <c:pt idx="0">
                  <c:v>目前</c:v>
                </c:pt>
              </c:strCache>
            </c:strRef>
          </c:tx>
          <c:invertIfNegative val="0"/>
          <c:cat>
            <c:strRef>
              <c:f>'[安卓新增用户测算8-1111中.xlsx]Sheet2'!$O$19:$O$30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'[安卓新增用户测算8-1111中.xlsx]Sheet2'!$P$19:$P$30</c:f>
              <c:numCache>
                <c:formatCode>0_ </c:formatCode>
                <c:ptCount val="12"/>
                <c:pt idx="0">
                  <c:v>301515.21934158844</c:v>
                </c:pt>
                <c:pt idx="1">
                  <c:v>364935.80403467995</c:v>
                </c:pt>
                <c:pt idx="2">
                  <c:v>398676.28772725962</c:v>
                </c:pt>
                <c:pt idx="3">
                  <c:v>425314.94571386755</c:v>
                </c:pt>
                <c:pt idx="4">
                  <c:v>445610.54080449237</c:v>
                </c:pt>
                <c:pt idx="5">
                  <c:v>461119.45019825059</c:v>
                </c:pt>
                <c:pt idx="6">
                  <c:v>472935.45630152896</c:v>
                </c:pt>
                <c:pt idx="7">
                  <c:v>482087.41108944133</c:v>
                </c:pt>
                <c:pt idx="8">
                  <c:v>488946.38213098148</c:v>
                </c:pt>
                <c:pt idx="9">
                  <c:v>494172.12957919738</c:v>
                </c:pt>
                <c:pt idx="10">
                  <c:v>498165.3923205536</c:v>
                </c:pt>
                <c:pt idx="11">
                  <c:v>501207.7994767169</c:v>
                </c:pt>
              </c:numCache>
            </c:numRef>
          </c:val>
        </c:ser>
        <c:ser>
          <c:idx val="1"/>
          <c:order val="1"/>
          <c:tx>
            <c:strRef>
              <c:f>'[安卓新增用户测算8-1111中.xlsx]Sheet2'!$Q$18</c:f>
              <c:strCache>
                <c:ptCount val="1"/>
                <c:pt idx="0">
                  <c:v>中级</c:v>
                </c:pt>
              </c:strCache>
            </c:strRef>
          </c:tx>
          <c:invertIfNegative val="0"/>
          <c:cat>
            <c:strRef>
              <c:f>'[安卓新增用户测算8-1111中.xlsx]Sheet2'!$O$19:$O$30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'[安卓新增用户测算8-1111中.xlsx]Sheet2'!$Q$19:$Q$30</c:f>
              <c:numCache>
                <c:formatCode>0_ </c:formatCode>
                <c:ptCount val="12"/>
                <c:pt idx="0">
                  <c:v>338221.77924701927</c:v>
                </c:pt>
                <c:pt idx="1">
                  <c:v>468302.81681159866</c:v>
                </c:pt>
                <c:pt idx="2">
                  <c:v>514798.74201283237</c:v>
                </c:pt>
                <c:pt idx="3">
                  <c:v>505861.25985852128</c:v>
                </c:pt>
                <c:pt idx="4">
                  <c:v>503968.16204220592</c:v>
                </c:pt>
                <c:pt idx="5">
                  <c:v>507859.55017942475</c:v>
                </c:pt>
                <c:pt idx="6">
                  <c:v>508019.30456711928</c:v>
                </c:pt>
                <c:pt idx="7">
                  <c:v>503647.01597630302</c:v>
                </c:pt>
                <c:pt idx="8">
                  <c:v>506171.62622197729</c:v>
                </c:pt>
                <c:pt idx="9">
                  <c:v>512025.25224775646</c:v>
                </c:pt>
                <c:pt idx="10">
                  <c:v>514566.929346558</c:v>
                </c:pt>
                <c:pt idx="11">
                  <c:v>516434.43892802147</c:v>
                </c:pt>
              </c:numCache>
            </c:numRef>
          </c:val>
        </c:ser>
        <c:ser>
          <c:idx val="2"/>
          <c:order val="2"/>
          <c:tx>
            <c:strRef>
              <c:f>'[安卓新增用户测算8-1111中.xlsx]Sheet2'!$R$18</c:f>
              <c:strCache>
                <c:ptCount val="1"/>
                <c:pt idx="0">
                  <c:v>高级</c:v>
                </c:pt>
              </c:strCache>
            </c:strRef>
          </c:tx>
          <c:invertIfNegative val="0"/>
          <c:cat>
            <c:strRef>
              <c:f>'[安卓新增用户测算8-1111中.xlsx]Sheet2'!$O$19:$O$30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'[安卓新增用户测算8-1111中.xlsx]Sheet2'!$R$19:$R$30</c:f>
              <c:numCache>
                <c:formatCode>0_ </c:formatCode>
                <c:ptCount val="12"/>
                <c:pt idx="0">
                  <c:v>381831.725233412</c:v>
                </c:pt>
                <c:pt idx="1">
                  <c:v>510298.32413579558</c:v>
                </c:pt>
                <c:pt idx="2">
                  <c:v>520119.72136148222</c:v>
                </c:pt>
                <c:pt idx="3">
                  <c:v>508217.1315349408</c:v>
                </c:pt>
                <c:pt idx="4">
                  <c:v>509672.56843283254</c:v>
                </c:pt>
                <c:pt idx="5">
                  <c:v>512909.54028530355</c:v>
                </c:pt>
                <c:pt idx="6">
                  <c:v>515415.47882438422</c:v>
                </c:pt>
                <c:pt idx="7">
                  <c:v>517356.42536846147</c:v>
                </c:pt>
                <c:pt idx="8">
                  <c:v>518811.07592645864</c:v>
                </c:pt>
                <c:pt idx="9">
                  <c:v>519919.35242966341</c:v>
                </c:pt>
                <c:pt idx="10">
                  <c:v>520766.24357991962</c:v>
                </c:pt>
                <c:pt idx="11">
                  <c:v>508456.12439616327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804281408"/>
        <c:axId val="-1804280864"/>
      </c:barChart>
      <c:catAx>
        <c:axId val="-180428140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-1804280864"/>
        <c:crosses val="autoZero"/>
        <c:auto val="1"/>
        <c:lblAlgn val="ctr"/>
        <c:lblOffset val="100"/>
        <c:noMultiLvlLbl val="0"/>
      </c:catAx>
      <c:valAx>
        <c:axId val="-1804280864"/>
        <c:scaling>
          <c:orientation val="minMax"/>
        </c:scaling>
        <c:delete val="0"/>
        <c:axPos val="l"/>
        <c:majorGridlines/>
        <c:numFmt formatCode="0_ " sourceLinked="1"/>
        <c:majorTickMark val="none"/>
        <c:minorTickMark val="none"/>
        <c:tickLblPos val="nextTo"/>
        <c:crossAx val="-1804281408"/>
        <c:crosses val="autoZero"/>
        <c:crossBetween val="between"/>
        <c:majorUnit val="100000"/>
      </c:valAx>
    </c:plotArea>
    <c:legend>
      <c:legendPos val="r"/>
      <c:layout/>
      <c:overlay val="0"/>
    </c:legend>
    <c:plotVisOnly val="1"/>
    <c:dispBlanksAs val="gap"/>
    <c:showDLblsOverMax val="0"/>
  </c:chart>
  <c:spPr>
    <a:ln>
      <a:solidFill>
        <a:srgbClr val="5B9BD5"/>
      </a:solidFill>
    </a:ln>
  </c:spPr>
  <c:txPr>
    <a:bodyPr/>
    <a:lstStyle/>
    <a:p>
      <a:pPr>
        <a:defRPr sz="1200">
          <a:latin typeface="微软雅黑" pitchFamily="34" charset="-122"/>
          <a:ea typeface="微软雅黑" pitchFamily="34" charset="-122"/>
        </a:defRPr>
      </a:pPr>
      <a:endParaRPr lang="zh-CN"/>
    </a:p>
  </c:txPr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 smtClean="0"/>
              <a:t>阅读人数增长情况</a:t>
            </a:r>
            <a:endParaRPr lang="zh-CN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阅读人数!$B$1</c:f>
              <c:strCache>
                <c:ptCount val="1"/>
                <c:pt idx="0">
                  <c:v>阅读人数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阅读人数!$A$2:$A$6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阅读人数!$B$2:$B$6</c:f>
              <c:numCache>
                <c:formatCode>General</c:formatCode>
                <c:ptCount val="5"/>
                <c:pt idx="0">
                  <c:v>61945</c:v>
                </c:pt>
                <c:pt idx="1">
                  <c:v>65044</c:v>
                </c:pt>
                <c:pt idx="2">
                  <c:v>65537</c:v>
                </c:pt>
                <c:pt idx="3">
                  <c:v>68454</c:v>
                </c:pt>
                <c:pt idx="4">
                  <c:v>72139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BF-410A-9B78-6D5095133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958213616"/>
        <c:axId val="-1958213072"/>
      </c:barChart>
      <c:lineChart>
        <c:grouping val="standard"/>
        <c:varyColors val="0"/>
        <c:ser>
          <c:idx val="1"/>
          <c:order val="1"/>
          <c:tx>
            <c:strRef>
              <c:f>阅读人数!$C$1</c:f>
              <c:strCache>
                <c:ptCount val="1"/>
                <c:pt idx="0">
                  <c:v>阅读占比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阅读人数!$A$2:$A$6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阅读人数!$C$2:$C$6</c:f>
              <c:numCache>
                <c:formatCode>0%</c:formatCode>
                <c:ptCount val="5"/>
                <c:pt idx="0">
                  <c:v>0.65</c:v>
                </c:pt>
                <c:pt idx="1">
                  <c:v>0.75</c:v>
                </c:pt>
                <c:pt idx="2">
                  <c:v>0.72</c:v>
                </c:pt>
                <c:pt idx="3">
                  <c:v>0.71</c:v>
                </c:pt>
                <c:pt idx="4">
                  <c:v>0.69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9BF-410A-9B78-6D5095133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58211440"/>
        <c:axId val="-1958212528"/>
      </c:lineChart>
      <c:catAx>
        <c:axId val="-1958213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958213072"/>
        <c:crosses val="autoZero"/>
        <c:auto val="1"/>
        <c:lblAlgn val="ctr"/>
        <c:lblOffset val="100"/>
        <c:noMultiLvlLbl val="0"/>
      </c:catAx>
      <c:valAx>
        <c:axId val="-1958213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958213616"/>
        <c:crosses val="autoZero"/>
        <c:crossBetween val="between"/>
      </c:valAx>
      <c:valAx>
        <c:axId val="-1958212528"/>
        <c:scaling>
          <c:orientation val="minMax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958211440"/>
        <c:crosses val="max"/>
        <c:crossBetween val="between"/>
      </c:valAx>
      <c:catAx>
        <c:axId val="-19582114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9582125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阅读付费书用户未充值占比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阅读付费书未充值人数!$B$1</c:f>
              <c:strCache>
                <c:ptCount val="1"/>
                <c:pt idx="0">
                  <c:v>阅读付费书的人数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阅读付费书未充值人数!$A$2:$A$6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阅读付费书未充值人数!$B$2:$B$6</c:f>
              <c:numCache>
                <c:formatCode>General</c:formatCode>
                <c:ptCount val="5"/>
                <c:pt idx="0">
                  <c:v>34993</c:v>
                </c:pt>
                <c:pt idx="1">
                  <c:v>35624</c:v>
                </c:pt>
                <c:pt idx="2">
                  <c:v>35899</c:v>
                </c:pt>
                <c:pt idx="3">
                  <c:v>37646</c:v>
                </c:pt>
                <c:pt idx="4">
                  <c:v>41081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15B-4365-8ABE-377851520E23}"/>
            </c:ext>
          </c:extLst>
        </c:ser>
        <c:ser>
          <c:idx val="1"/>
          <c:order val="1"/>
          <c:tx>
            <c:strRef>
              <c:f>阅读付费书未充值人数!$C$1</c:f>
              <c:strCache>
                <c:ptCount val="1"/>
                <c:pt idx="0">
                  <c:v>未充值人数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阅读付费书未充值人数!$A$2:$A$6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阅读付费书未充值人数!$C$2:$C$6</c:f>
              <c:numCache>
                <c:formatCode>General</c:formatCode>
                <c:ptCount val="5"/>
                <c:pt idx="0">
                  <c:v>20365</c:v>
                </c:pt>
                <c:pt idx="1">
                  <c:v>19216</c:v>
                </c:pt>
                <c:pt idx="2">
                  <c:v>21328</c:v>
                </c:pt>
                <c:pt idx="3">
                  <c:v>22401</c:v>
                </c:pt>
                <c:pt idx="4">
                  <c:v>24108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15B-4365-8ABE-377851520E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958210896"/>
        <c:axId val="-1958208720"/>
      </c:barChart>
      <c:lineChart>
        <c:grouping val="standard"/>
        <c:varyColors val="0"/>
        <c:ser>
          <c:idx val="2"/>
          <c:order val="2"/>
          <c:tx>
            <c:strRef>
              <c:f>阅读付费书未充值人数!$D$1</c:f>
              <c:strCache>
                <c:ptCount val="1"/>
                <c:pt idx="0">
                  <c:v>未充值占比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阅读付费书未充值人数!$A$2:$A$6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阅读付费书未充值人数!$D$2:$D$6</c:f>
              <c:numCache>
                <c:formatCode>0.00%</c:formatCode>
                <c:ptCount val="5"/>
                <c:pt idx="0">
                  <c:v>0.58197353756465575</c:v>
                </c:pt>
                <c:pt idx="1">
                  <c:v>0.53941163260723113</c:v>
                </c:pt>
                <c:pt idx="2">
                  <c:v>0.59411125658096331</c:v>
                </c:pt>
                <c:pt idx="3">
                  <c:v>0.59504329809275891</c:v>
                </c:pt>
                <c:pt idx="4">
                  <c:v>0.58684063192229985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D15B-4365-8ABE-377851520E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56706576"/>
        <c:axId val="-1958223952"/>
      </c:lineChart>
      <c:catAx>
        <c:axId val="-1958210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958208720"/>
        <c:crosses val="autoZero"/>
        <c:auto val="1"/>
        <c:lblAlgn val="ctr"/>
        <c:lblOffset val="100"/>
        <c:noMultiLvlLbl val="0"/>
      </c:catAx>
      <c:valAx>
        <c:axId val="-195820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958210896"/>
        <c:crosses val="autoZero"/>
        <c:crossBetween val="between"/>
      </c:valAx>
      <c:valAx>
        <c:axId val="-1958223952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956706576"/>
        <c:crosses val="max"/>
        <c:crossBetween val="between"/>
      </c:valAx>
      <c:catAx>
        <c:axId val="-19567065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95822395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201701-201809</a:t>
            </a:r>
            <a:r>
              <a:rPr lang="zh-CN" altLang="en-US" dirty="0"/>
              <a:t>全站作品订阅收入情况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男生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Sheet1!$A$2:$A$22</c:f>
              <c:numCache>
                <c:formatCode>General</c:formatCode>
                <c:ptCount val="21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  <c:pt idx="6">
                  <c:v>201707</c:v>
                </c:pt>
                <c:pt idx="7">
                  <c:v>201708</c:v>
                </c:pt>
                <c:pt idx="8">
                  <c:v>201709</c:v>
                </c:pt>
                <c:pt idx="9">
                  <c:v>201710</c:v>
                </c:pt>
                <c:pt idx="10">
                  <c:v>201711</c:v>
                </c:pt>
                <c:pt idx="11">
                  <c:v>201712</c:v>
                </c:pt>
                <c:pt idx="12">
                  <c:v>201801</c:v>
                </c:pt>
                <c:pt idx="13">
                  <c:v>201802</c:v>
                </c:pt>
                <c:pt idx="14">
                  <c:v>201803</c:v>
                </c:pt>
                <c:pt idx="15">
                  <c:v>201804</c:v>
                </c:pt>
                <c:pt idx="16">
                  <c:v>201805</c:v>
                </c:pt>
                <c:pt idx="17">
                  <c:v>201806</c:v>
                </c:pt>
                <c:pt idx="18">
                  <c:v>201807</c:v>
                </c:pt>
                <c:pt idx="19">
                  <c:v>201808</c:v>
                </c:pt>
                <c:pt idx="20">
                  <c:v>201809</c:v>
                </c:pt>
              </c:numCache>
            </c:num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274652</c:v>
                </c:pt>
                <c:pt idx="1">
                  <c:v>292509</c:v>
                </c:pt>
                <c:pt idx="2">
                  <c:v>322929</c:v>
                </c:pt>
                <c:pt idx="3">
                  <c:v>335971</c:v>
                </c:pt>
                <c:pt idx="4">
                  <c:v>515464</c:v>
                </c:pt>
                <c:pt idx="5">
                  <c:v>1017823</c:v>
                </c:pt>
                <c:pt idx="6">
                  <c:v>1503220</c:v>
                </c:pt>
                <c:pt idx="7">
                  <c:v>1508349</c:v>
                </c:pt>
                <c:pt idx="8">
                  <c:v>1668501</c:v>
                </c:pt>
                <c:pt idx="9">
                  <c:v>1715724</c:v>
                </c:pt>
                <c:pt idx="10">
                  <c:v>1407472</c:v>
                </c:pt>
                <c:pt idx="11">
                  <c:v>1464204</c:v>
                </c:pt>
                <c:pt idx="12">
                  <c:v>1227781</c:v>
                </c:pt>
                <c:pt idx="13">
                  <c:v>1075249</c:v>
                </c:pt>
                <c:pt idx="14">
                  <c:v>1340091</c:v>
                </c:pt>
                <c:pt idx="15">
                  <c:v>1254273</c:v>
                </c:pt>
                <c:pt idx="16">
                  <c:v>1357647</c:v>
                </c:pt>
                <c:pt idx="17">
                  <c:v>1237154</c:v>
                </c:pt>
                <c:pt idx="18">
                  <c:v>1248133</c:v>
                </c:pt>
                <c:pt idx="19">
                  <c:v>1292813</c:v>
                </c:pt>
                <c:pt idx="20">
                  <c:v>1164888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F10-43A2-B11F-FE89858150C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女生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Sheet1!$A$2:$A$22</c:f>
              <c:numCache>
                <c:formatCode>General</c:formatCode>
                <c:ptCount val="21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  <c:pt idx="6">
                  <c:v>201707</c:v>
                </c:pt>
                <c:pt idx="7">
                  <c:v>201708</c:v>
                </c:pt>
                <c:pt idx="8">
                  <c:v>201709</c:v>
                </c:pt>
                <c:pt idx="9">
                  <c:v>201710</c:v>
                </c:pt>
                <c:pt idx="10">
                  <c:v>201711</c:v>
                </c:pt>
                <c:pt idx="11">
                  <c:v>201712</c:v>
                </c:pt>
                <c:pt idx="12">
                  <c:v>201801</c:v>
                </c:pt>
                <c:pt idx="13">
                  <c:v>201802</c:v>
                </c:pt>
                <c:pt idx="14">
                  <c:v>201803</c:v>
                </c:pt>
                <c:pt idx="15">
                  <c:v>201804</c:v>
                </c:pt>
                <c:pt idx="16">
                  <c:v>201805</c:v>
                </c:pt>
                <c:pt idx="17">
                  <c:v>201806</c:v>
                </c:pt>
                <c:pt idx="18">
                  <c:v>201807</c:v>
                </c:pt>
                <c:pt idx="19">
                  <c:v>201808</c:v>
                </c:pt>
                <c:pt idx="20">
                  <c:v>201809</c:v>
                </c:pt>
              </c:numCache>
            </c:numRef>
          </c:cat>
          <c:val>
            <c:numRef>
              <c:f>Sheet1!$C$2:$C$22</c:f>
              <c:numCache>
                <c:formatCode>General</c:formatCode>
                <c:ptCount val="21"/>
                <c:pt idx="0">
                  <c:v>35330</c:v>
                </c:pt>
                <c:pt idx="1">
                  <c:v>55608</c:v>
                </c:pt>
                <c:pt idx="2">
                  <c:v>32108</c:v>
                </c:pt>
                <c:pt idx="3">
                  <c:v>27970</c:v>
                </c:pt>
                <c:pt idx="4">
                  <c:v>39333</c:v>
                </c:pt>
                <c:pt idx="5">
                  <c:v>74952</c:v>
                </c:pt>
                <c:pt idx="6">
                  <c:v>115884</c:v>
                </c:pt>
                <c:pt idx="7">
                  <c:v>144600</c:v>
                </c:pt>
                <c:pt idx="8">
                  <c:v>178127</c:v>
                </c:pt>
                <c:pt idx="9">
                  <c:v>202792</c:v>
                </c:pt>
                <c:pt idx="10">
                  <c:v>132615</c:v>
                </c:pt>
                <c:pt idx="11">
                  <c:v>129498</c:v>
                </c:pt>
                <c:pt idx="12">
                  <c:v>114912</c:v>
                </c:pt>
                <c:pt idx="13">
                  <c:v>100862</c:v>
                </c:pt>
                <c:pt idx="14">
                  <c:v>114055</c:v>
                </c:pt>
                <c:pt idx="15">
                  <c:v>92406</c:v>
                </c:pt>
                <c:pt idx="16">
                  <c:v>102254</c:v>
                </c:pt>
                <c:pt idx="17">
                  <c:v>81019</c:v>
                </c:pt>
                <c:pt idx="18">
                  <c:v>73594</c:v>
                </c:pt>
                <c:pt idx="19">
                  <c:v>71869</c:v>
                </c:pt>
                <c:pt idx="20">
                  <c:v>65689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F10-43A2-B11F-FE89858150C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个性化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Sheet1!$A$2:$A$22</c:f>
              <c:numCache>
                <c:formatCode>General</c:formatCode>
                <c:ptCount val="21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  <c:pt idx="6">
                  <c:v>201707</c:v>
                </c:pt>
                <c:pt idx="7">
                  <c:v>201708</c:v>
                </c:pt>
                <c:pt idx="8">
                  <c:v>201709</c:v>
                </c:pt>
                <c:pt idx="9">
                  <c:v>201710</c:v>
                </c:pt>
                <c:pt idx="10">
                  <c:v>201711</c:v>
                </c:pt>
                <c:pt idx="11">
                  <c:v>201712</c:v>
                </c:pt>
                <c:pt idx="12">
                  <c:v>201801</c:v>
                </c:pt>
                <c:pt idx="13">
                  <c:v>201802</c:v>
                </c:pt>
                <c:pt idx="14">
                  <c:v>201803</c:v>
                </c:pt>
                <c:pt idx="15">
                  <c:v>201804</c:v>
                </c:pt>
                <c:pt idx="16">
                  <c:v>201805</c:v>
                </c:pt>
                <c:pt idx="17">
                  <c:v>201806</c:v>
                </c:pt>
                <c:pt idx="18">
                  <c:v>201807</c:v>
                </c:pt>
                <c:pt idx="19">
                  <c:v>201808</c:v>
                </c:pt>
                <c:pt idx="20">
                  <c:v>201809</c:v>
                </c:pt>
              </c:numCache>
            </c:numRef>
          </c:cat>
          <c:val>
            <c:numRef>
              <c:f>Sheet1!$D$2:$D$22</c:f>
              <c:numCache>
                <c:formatCode>General</c:formatCode>
                <c:ptCount val="21"/>
                <c:pt idx="0">
                  <c:v>11829</c:v>
                </c:pt>
                <c:pt idx="1">
                  <c:v>10697</c:v>
                </c:pt>
                <c:pt idx="2">
                  <c:v>11479</c:v>
                </c:pt>
                <c:pt idx="3">
                  <c:v>9016</c:v>
                </c:pt>
                <c:pt idx="4">
                  <c:v>14423</c:v>
                </c:pt>
                <c:pt idx="5">
                  <c:v>19132</c:v>
                </c:pt>
                <c:pt idx="6">
                  <c:v>29062</c:v>
                </c:pt>
                <c:pt idx="7">
                  <c:v>34625</c:v>
                </c:pt>
                <c:pt idx="8">
                  <c:v>52690</c:v>
                </c:pt>
                <c:pt idx="9">
                  <c:v>46086</c:v>
                </c:pt>
                <c:pt idx="10">
                  <c:v>43942</c:v>
                </c:pt>
                <c:pt idx="11">
                  <c:v>34163</c:v>
                </c:pt>
                <c:pt idx="12">
                  <c:v>32564</c:v>
                </c:pt>
                <c:pt idx="13">
                  <c:v>23953</c:v>
                </c:pt>
                <c:pt idx="14">
                  <c:v>25121</c:v>
                </c:pt>
                <c:pt idx="15">
                  <c:v>35264</c:v>
                </c:pt>
                <c:pt idx="16">
                  <c:v>41343</c:v>
                </c:pt>
                <c:pt idx="17">
                  <c:v>32151</c:v>
                </c:pt>
                <c:pt idx="18">
                  <c:v>36521</c:v>
                </c:pt>
                <c:pt idx="19">
                  <c:v>31294</c:v>
                </c:pt>
                <c:pt idx="20">
                  <c:v>25257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BF10-43A2-B11F-FE89858150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836074656"/>
        <c:axId val="-1836078464"/>
      </c:lineChart>
      <c:catAx>
        <c:axId val="-1836074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836078464"/>
        <c:crosses val="autoZero"/>
        <c:auto val="1"/>
        <c:lblAlgn val="ctr"/>
        <c:lblOffset val="100"/>
        <c:noMultiLvlLbl val="0"/>
      </c:catAx>
      <c:valAx>
        <c:axId val="-1836078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836074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日均阅读人数占总日活比例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阅读人数!$B$1</c:f>
              <c:strCache>
                <c:ptCount val="1"/>
                <c:pt idx="0">
                  <c:v>阅读人数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阅读人数!$A$2:$A$6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阅读人数!$B$2:$B$6</c:f>
              <c:numCache>
                <c:formatCode>General</c:formatCode>
                <c:ptCount val="5"/>
                <c:pt idx="0">
                  <c:v>61945</c:v>
                </c:pt>
                <c:pt idx="1">
                  <c:v>65044</c:v>
                </c:pt>
                <c:pt idx="2">
                  <c:v>65537</c:v>
                </c:pt>
                <c:pt idx="3">
                  <c:v>68454</c:v>
                </c:pt>
                <c:pt idx="4">
                  <c:v>72139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BF-410A-9B78-6D5095133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836074112"/>
        <c:axId val="-1836071936"/>
      </c:barChart>
      <c:lineChart>
        <c:grouping val="standard"/>
        <c:varyColors val="0"/>
        <c:ser>
          <c:idx val="1"/>
          <c:order val="1"/>
          <c:tx>
            <c:strRef>
              <c:f>阅读人数!$C$1</c:f>
              <c:strCache>
                <c:ptCount val="1"/>
                <c:pt idx="0">
                  <c:v>阅读占比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阅读人数!$A$2:$A$6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阅读人数!$C$2:$C$6</c:f>
              <c:numCache>
                <c:formatCode>0%</c:formatCode>
                <c:ptCount val="5"/>
                <c:pt idx="0">
                  <c:v>0.65</c:v>
                </c:pt>
                <c:pt idx="1">
                  <c:v>0.75</c:v>
                </c:pt>
                <c:pt idx="2">
                  <c:v>0.72</c:v>
                </c:pt>
                <c:pt idx="3">
                  <c:v>0.71</c:v>
                </c:pt>
                <c:pt idx="4">
                  <c:v>0.69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9BF-410A-9B78-6D5095133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836087168"/>
        <c:axId val="-1836081728"/>
      </c:lineChart>
      <c:catAx>
        <c:axId val="-1836074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836071936"/>
        <c:crosses val="autoZero"/>
        <c:auto val="1"/>
        <c:lblAlgn val="ctr"/>
        <c:lblOffset val="100"/>
        <c:noMultiLvlLbl val="0"/>
      </c:catAx>
      <c:valAx>
        <c:axId val="-1836071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836074112"/>
        <c:crosses val="autoZero"/>
        <c:crossBetween val="between"/>
      </c:valAx>
      <c:valAx>
        <c:axId val="-1836081728"/>
        <c:scaling>
          <c:orientation val="minMax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836087168"/>
        <c:crosses val="max"/>
        <c:crossBetween val="between"/>
      </c:valAx>
      <c:catAx>
        <c:axId val="-18360871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8360817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阅读付费书用户未充值占比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阅读付费书未充值人数!$B$1</c:f>
              <c:strCache>
                <c:ptCount val="1"/>
                <c:pt idx="0">
                  <c:v>阅读付费书的人数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阅读付费书未充值人数!$A$2:$A$6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阅读付费书未充值人数!$B$2:$B$6</c:f>
              <c:numCache>
                <c:formatCode>General</c:formatCode>
                <c:ptCount val="5"/>
                <c:pt idx="0">
                  <c:v>34993</c:v>
                </c:pt>
                <c:pt idx="1">
                  <c:v>35624</c:v>
                </c:pt>
                <c:pt idx="2">
                  <c:v>35899</c:v>
                </c:pt>
                <c:pt idx="3">
                  <c:v>37646</c:v>
                </c:pt>
                <c:pt idx="4">
                  <c:v>41081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15B-4365-8ABE-377851520E23}"/>
            </c:ext>
          </c:extLst>
        </c:ser>
        <c:ser>
          <c:idx val="1"/>
          <c:order val="1"/>
          <c:tx>
            <c:strRef>
              <c:f>阅读付费书未充值人数!$C$1</c:f>
              <c:strCache>
                <c:ptCount val="1"/>
                <c:pt idx="0">
                  <c:v>未充值人数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阅读付费书未充值人数!$A$2:$A$6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阅读付费书未充值人数!$C$2:$C$6</c:f>
              <c:numCache>
                <c:formatCode>General</c:formatCode>
                <c:ptCount val="5"/>
                <c:pt idx="0">
                  <c:v>20365</c:v>
                </c:pt>
                <c:pt idx="1">
                  <c:v>19216</c:v>
                </c:pt>
                <c:pt idx="2">
                  <c:v>21328</c:v>
                </c:pt>
                <c:pt idx="3">
                  <c:v>22401</c:v>
                </c:pt>
                <c:pt idx="4">
                  <c:v>24108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15B-4365-8ABE-377851520E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956704400"/>
        <c:axId val="-1956703856"/>
      </c:barChart>
      <c:lineChart>
        <c:grouping val="standard"/>
        <c:varyColors val="0"/>
        <c:ser>
          <c:idx val="2"/>
          <c:order val="2"/>
          <c:tx>
            <c:strRef>
              <c:f>阅读付费书未充值人数!$D$1</c:f>
              <c:strCache>
                <c:ptCount val="1"/>
                <c:pt idx="0">
                  <c:v>未充值占比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阅读付费书未充值人数!$A$2:$A$6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阅读付费书未充值人数!$D$2:$D$6</c:f>
              <c:numCache>
                <c:formatCode>0.00%</c:formatCode>
                <c:ptCount val="5"/>
                <c:pt idx="0">
                  <c:v>0.58197353756465575</c:v>
                </c:pt>
                <c:pt idx="1">
                  <c:v>0.53941163260723113</c:v>
                </c:pt>
                <c:pt idx="2">
                  <c:v>0.59411125658096331</c:v>
                </c:pt>
                <c:pt idx="3">
                  <c:v>0.59504329809275891</c:v>
                </c:pt>
                <c:pt idx="4">
                  <c:v>0.58684063192229985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D15B-4365-8ABE-377851520E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56708752"/>
        <c:axId val="-1956696240"/>
      </c:lineChart>
      <c:catAx>
        <c:axId val="-1956704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956703856"/>
        <c:crosses val="autoZero"/>
        <c:auto val="1"/>
        <c:lblAlgn val="ctr"/>
        <c:lblOffset val="100"/>
        <c:noMultiLvlLbl val="0"/>
      </c:catAx>
      <c:valAx>
        <c:axId val="-1956703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956704400"/>
        <c:crosses val="autoZero"/>
        <c:crossBetween val="between"/>
      </c:valAx>
      <c:valAx>
        <c:axId val="-1956696240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956708752"/>
        <c:crosses val="max"/>
        <c:crossBetween val="between"/>
      </c:valAx>
      <c:catAx>
        <c:axId val="-19567087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9566962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17</a:t>
            </a:r>
            <a:r>
              <a:rPr lang="zh-CN" altLang="en-US" dirty="0"/>
              <a:t>年</a:t>
            </a:r>
            <a:r>
              <a:rPr lang="en-US" altLang="zh-CN" dirty="0"/>
              <a:t>-18</a:t>
            </a:r>
            <a:r>
              <a:rPr lang="zh-CN" altLang="en-US" dirty="0"/>
              <a:t>年上架作品数量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Sheet2!$E$1</c:f>
              <c:strCache>
                <c:ptCount val="1"/>
                <c:pt idx="0">
                  <c:v>18年上架作品数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Sheet2!$D$2:$D$6</c:f>
              <c:strCache>
                <c:ptCount val="5"/>
                <c:pt idx="0">
                  <c:v>5月</c:v>
                </c:pt>
                <c:pt idx="1">
                  <c:v>6月</c:v>
                </c:pt>
                <c:pt idx="2">
                  <c:v>7月</c:v>
                </c:pt>
                <c:pt idx="3">
                  <c:v>8月</c:v>
                </c:pt>
                <c:pt idx="4">
                  <c:v>9月</c:v>
                </c:pt>
              </c:strCache>
            </c:strRef>
          </c:cat>
          <c:val>
            <c:numRef>
              <c:f>Sheet2!$E$2:$E$6</c:f>
              <c:numCache>
                <c:formatCode>General</c:formatCode>
                <c:ptCount val="5"/>
                <c:pt idx="0">
                  <c:v>127</c:v>
                </c:pt>
                <c:pt idx="1">
                  <c:v>95</c:v>
                </c:pt>
                <c:pt idx="2">
                  <c:v>231</c:v>
                </c:pt>
                <c:pt idx="3">
                  <c:v>389</c:v>
                </c:pt>
                <c:pt idx="4">
                  <c:v>177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18F-4B0B-9C58-2AD2BA2118C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1956697872"/>
        <c:axId val="-1956698416"/>
      </c:barChart>
      <c:lineChart>
        <c:grouping val="standard"/>
        <c:varyColors val="0"/>
        <c:ser>
          <c:idx val="1"/>
          <c:order val="1"/>
          <c:tx>
            <c:strRef>
              <c:f>Sheet2!$F$1</c:f>
              <c:strCache>
                <c:ptCount val="1"/>
                <c:pt idx="0">
                  <c:v>17年上架作品数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Sheet2!$D$2:$D$6</c:f>
              <c:strCache>
                <c:ptCount val="5"/>
                <c:pt idx="0">
                  <c:v>5月</c:v>
                </c:pt>
                <c:pt idx="1">
                  <c:v>6月</c:v>
                </c:pt>
                <c:pt idx="2">
                  <c:v>7月</c:v>
                </c:pt>
                <c:pt idx="3">
                  <c:v>8月</c:v>
                </c:pt>
                <c:pt idx="4">
                  <c:v>9月</c:v>
                </c:pt>
              </c:strCache>
            </c:strRef>
          </c:cat>
          <c:val>
            <c:numRef>
              <c:f>Sheet2!$F$2:$F$6</c:f>
              <c:numCache>
                <c:formatCode>General</c:formatCode>
                <c:ptCount val="5"/>
                <c:pt idx="0">
                  <c:v>134</c:v>
                </c:pt>
                <c:pt idx="1">
                  <c:v>177</c:v>
                </c:pt>
                <c:pt idx="2">
                  <c:v>201</c:v>
                </c:pt>
                <c:pt idx="3">
                  <c:v>157</c:v>
                </c:pt>
                <c:pt idx="4">
                  <c:v>152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18F-4B0B-9C58-2AD2BA2118C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956709296"/>
        <c:axId val="-1956697328"/>
      </c:lineChart>
      <c:catAx>
        <c:axId val="-1956697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956698416"/>
        <c:crosses val="autoZero"/>
        <c:auto val="1"/>
        <c:lblAlgn val="ctr"/>
        <c:lblOffset val="100"/>
        <c:noMultiLvlLbl val="0"/>
      </c:catAx>
      <c:valAx>
        <c:axId val="-1956698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956697872"/>
        <c:crosses val="autoZero"/>
        <c:crossBetween val="between"/>
      </c:valAx>
      <c:valAx>
        <c:axId val="-1956697328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956709296"/>
        <c:crosses val="max"/>
        <c:crossBetween val="between"/>
      </c:valAx>
      <c:catAx>
        <c:axId val="-19567092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956697328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2017</a:t>
            </a:r>
            <a:r>
              <a:rPr lang="zh-CN"/>
              <a:t>年</a:t>
            </a:r>
            <a:r>
              <a:rPr lang="en-US"/>
              <a:t>—2018</a:t>
            </a:r>
            <a:r>
              <a:rPr lang="zh-CN"/>
              <a:t>年签约作者数量对比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个性化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21"/>
                <c:pt idx="0">
                  <c:v>2017年1月份</c:v>
                </c:pt>
                <c:pt idx="1">
                  <c:v>2月份</c:v>
                </c:pt>
                <c:pt idx="2">
                  <c:v>3月份</c:v>
                </c:pt>
                <c:pt idx="3">
                  <c:v>4月份</c:v>
                </c:pt>
                <c:pt idx="4">
                  <c:v>5月份</c:v>
                </c:pt>
                <c:pt idx="5">
                  <c:v>6月份</c:v>
                </c:pt>
                <c:pt idx="6">
                  <c:v>7月份</c:v>
                </c:pt>
                <c:pt idx="7">
                  <c:v>8月份</c:v>
                </c:pt>
                <c:pt idx="8">
                  <c:v>9月份</c:v>
                </c:pt>
                <c:pt idx="9">
                  <c:v>10月份</c:v>
                </c:pt>
                <c:pt idx="10">
                  <c:v>11月份</c:v>
                </c:pt>
                <c:pt idx="11">
                  <c:v>12月份</c:v>
                </c:pt>
                <c:pt idx="12">
                  <c:v>2018年1月份</c:v>
                </c:pt>
                <c:pt idx="13">
                  <c:v>2月份</c:v>
                </c:pt>
                <c:pt idx="14">
                  <c:v>3月份</c:v>
                </c:pt>
                <c:pt idx="15">
                  <c:v>4月份</c:v>
                </c:pt>
                <c:pt idx="16">
                  <c:v>5月份</c:v>
                </c:pt>
                <c:pt idx="17">
                  <c:v>6月份</c:v>
                </c:pt>
                <c:pt idx="18">
                  <c:v>7月份</c:v>
                </c:pt>
                <c:pt idx="19">
                  <c:v>8月份</c:v>
                </c:pt>
                <c:pt idx="20">
                  <c:v>9月份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68</c:v>
                </c:pt>
                <c:pt idx="1">
                  <c:v>54</c:v>
                </c:pt>
                <c:pt idx="2">
                  <c:v>44</c:v>
                </c:pt>
                <c:pt idx="3">
                  <c:v>25</c:v>
                </c:pt>
                <c:pt idx="4">
                  <c:v>21</c:v>
                </c:pt>
                <c:pt idx="5">
                  <c:v>24</c:v>
                </c:pt>
                <c:pt idx="6">
                  <c:v>20</c:v>
                </c:pt>
                <c:pt idx="7">
                  <c:v>31</c:v>
                </c:pt>
                <c:pt idx="8">
                  <c:v>28</c:v>
                </c:pt>
                <c:pt idx="9">
                  <c:v>25</c:v>
                </c:pt>
                <c:pt idx="10">
                  <c:v>20</c:v>
                </c:pt>
                <c:pt idx="11">
                  <c:v>22</c:v>
                </c:pt>
                <c:pt idx="12">
                  <c:v>20</c:v>
                </c:pt>
                <c:pt idx="13">
                  <c:v>16</c:v>
                </c:pt>
                <c:pt idx="14">
                  <c:v>22</c:v>
                </c:pt>
                <c:pt idx="15">
                  <c:v>33</c:v>
                </c:pt>
                <c:pt idx="16">
                  <c:v>13</c:v>
                </c:pt>
                <c:pt idx="17">
                  <c:v>17</c:v>
                </c:pt>
                <c:pt idx="18">
                  <c:v>23</c:v>
                </c:pt>
                <c:pt idx="19">
                  <c:v>27</c:v>
                </c:pt>
                <c:pt idx="20">
                  <c:v>12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845-CF43-A65F-5CB2BDC1E0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女生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21"/>
                <c:pt idx="0">
                  <c:v>2017年1月份</c:v>
                </c:pt>
                <c:pt idx="1">
                  <c:v>2月份</c:v>
                </c:pt>
                <c:pt idx="2">
                  <c:v>3月份</c:v>
                </c:pt>
                <c:pt idx="3">
                  <c:v>4月份</c:v>
                </c:pt>
                <c:pt idx="4">
                  <c:v>5月份</c:v>
                </c:pt>
                <c:pt idx="5">
                  <c:v>6月份</c:v>
                </c:pt>
                <c:pt idx="6">
                  <c:v>7月份</c:v>
                </c:pt>
                <c:pt idx="7">
                  <c:v>8月份</c:v>
                </c:pt>
                <c:pt idx="8">
                  <c:v>9月份</c:v>
                </c:pt>
                <c:pt idx="9">
                  <c:v>10月份</c:v>
                </c:pt>
                <c:pt idx="10">
                  <c:v>11月份</c:v>
                </c:pt>
                <c:pt idx="11">
                  <c:v>12月份</c:v>
                </c:pt>
                <c:pt idx="12">
                  <c:v>2018年1月份</c:v>
                </c:pt>
                <c:pt idx="13">
                  <c:v>2月份</c:v>
                </c:pt>
                <c:pt idx="14">
                  <c:v>3月份</c:v>
                </c:pt>
                <c:pt idx="15">
                  <c:v>4月份</c:v>
                </c:pt>
                <c:pt idx="16">
                  <c:v>5月份</c:v>
                </c:pt>
                <c:pt idx="17">
                  <c:v>6月份</c:v>
                </c:pt>
                <c:pt idx="18">
                  <c:v>7月份</c:v>
                </c:pt>
                <c:pt idx="19">
                  <c:v>8月份</c:v>
                </c:pt>
                <c:pt idx="20">
                  <c:v>9月份</c:v>
                </c:pt>
              </c:strCache>
            </c:strRef>
          </c:cat>
          <c:val>
            <c:numRef>
              <c:f>Sheet1!$C$2:$C$22</c:f>
              <c:numCache>
                <c:formatCode>General</c:formatCode>
                <c:ptCount val="21"/>
                <c:pt idx="0">
                  <c:v>90</c:v>
                </c:pt>
                <c:pt idx="1">
                  <c:v>106</c:v>
                </c:pt>
                <c:pt idx="2">
                  <c:v>124</c:v>
                </c:pt>
                <c:pt idx="3">
                  <c:v>75</c:v>
                </c:pt>
                <c:pt idx="4">
                  <c:v>81</c:v>
                </c:pt>
                <c:pt idx="5">
                  <c:v>76</c:v>
                </c:pt>
                <c:pt idx="6">
                  <c:v>73</c:v>
                </c:pt>
                <c:pt idx="7">
                  <c:v>52</c:v>
                </c:pt>
                <c:pt idx="8">
                  <c:v>74</c:v>
                </c:pt>
                <c:pt idx="9">
                  <c:v>104</c:v>
                </c:pt>
                <c:pt idx="10">
                  <c:v>66</c:v>
                </c:pt>
                <c:pt idx="11">
                  <c:v>76</c:v>
                </c:pt>
                <c:pt idx="12">
                  <c:v>139</c:v>
                </c:pt>
                <c:pt idx="13">
                  <c:v>37</c:v>
                </c:pt>
                <c:pt idx="14">
                  <c:v>81</c:v>
                </c:pt>
                <c:pt idx="15">
                  <c:v>73</c:v>
                </c:pt>
                <c:pt idx="16">
                  <c:v>71</c:v>
                </c:pt>
                <c:pt idx="17">
                  <c:v>65</c:v>
                </c:pt>
                <c:pt idx="18">
                  <c:v>84</c:v>
                </c:pt>
                <c:pt idx="19">
                  <c:v>96</c:v>
                </c:pt>
                <c:pt idx="20">
                  <c:v>67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845-CF43-A65F-5CB2BDC1E06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男生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Sheet1!$A$2:$A$22</c:f>
              <c:strCache>
                <c:ptCount val="21"/>
                <c:pt idx="0">
                  <c:v>2017年1月份</c:v>
                </c:pt>
                <c:pt idx="1">
                  <c:v>2月份</c:v>
                </c:pt>
                <c:pt idx="2">
                  <c:v>3月份</c:v>
                </c:pt>
                <c:pt idx="3">
                  <c:v>4月份</c:v>
                </c:pt>
                <c:pt idx="4">
                  <c:v>5月份</c:v>
                </c:pt>
                <c:pt idx="5">
                  <c:v>6月份</c:v>
                </c:pt>
                <c:pt idx="6">
                  <c:v>7月份</c:v>
                </c:pt>
                <c:pt idx="7">
                  <c:v>8月份</c:v>
                </c:pt>
                <c:pt idx="8">
                  <c:v>9月份</c:v>
                </c:pt>
                <c:pt idx="9">
                  <c:v>10月份</c:v>
                </c:pt>
                <c:pt idx="10">
                  <c:v>11月份</c:v>
                </c:pt>
                <c:pt idx="11">
                  <c:v>12月份</c:v>
                </c:pt>
                <c:pt idx="12">
                  <c:v>2018年1月份</c:v>
                </c:pt>
                <c:pt idx="13">
                  <c:v>2月份</c:v>
                </c:pt>
                <c:pt idx="14">
                  <c:v>3月份</c:v>
                </c:pt>
                <c:pt idx="15">
                  <c:v>4月份</c:v>
                </c:pt>
                <c:pt idx="16">
                  <c:v>5月份</c:v>
                </c:pt>
                <c:pt idx="17">
                  <c:v>6月份</c:v>
                </c:pt>
                <c:pt idx="18">
                  <c:v>7月份</c:v>
                </c:pt>
                <c:pt idx="19">
                  <c:v>8月份</c:v>
                </c:pt>
                <c:pt idx="20">
                  <c:v>9月份</c:v>
                </c:pt>
              </c:strCache>
            </c:strRef>
          </c:cat>
          <c:val>
            <c:numRef>
              <c:f>Sheet1!$D$2:$D$22</c:f>
              <c:numCache>
                <c:formatCode>General</c:formatCode>
                <c:ptCount val="21"/>
                <c:pt idx="0">
                  <c:v>69</c:v>
                </c:pt>
                <c:pt idx="1">
                  <c:v>107</c:v>
                </c:pt>
                <c:pt idx="2">
                  <c:v>142</c:v>
                </c:pt>
                <c:pt idx="3">
                  <c:v>126</c:v>
                </c:pt>
                <c:pt idx="4">
                  <c:v>98</c:v>
                </c:pt>
                <c:pt idx="5">
                  <c:v>137</c:v>
                </c:pt>
                <c:pt idx="6">
                  <c:v>103</c:v>
                </c:pt>
                <c:pt idx="7">
                  <c:v>110</c:v>
                </c:pt>
                <c:pt idx="8">
                  <c:v>116</c:v>
                </c:pt>
                <c:pt idx="9">
                  <c:v>87</c:v>
                </c:pt>
                <c:pt idx="10">
                  <c:v>78</c:v>
                </c:pt>
                <c:pt idx="11">
                  <c:v>119</c:v>
                </c:pt>
                <c:pt idx="12">
                  <c:v>88</c:v>
                </c:pt>
                <c:pt idx="13">
                  <c:v>42</c:v>
                </c:pt>
                <c:pt idx="14">
                  <c:v>56</c:v>
                </c:pt>
                <c:pt idx="15">
                  <c:v>80</c:v>
                </c:pt>
                <c:pt idx="16">
                  <c:v>44</c:v>
                </c:pt>
                <c:pt idx="17">
                  <c:v>56</c:v>
                </c:pt>
                <c:pt idx="18">
                  <c:v>80</c:v>
                </c:pt>
                <c:pt idx="19">
                  <c:v>100</c:v>
                </c:pt>
                <c:pt idx="20">
                  <c:v>104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4845-CF43-A65F-5CB2BDC1E0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-1836082816"/>
        <c:axId val="-1836082272"/>
      </c:lineChart>
      <c:catAx>
        <c:axId val="-1836082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836082272"/>
        <c:crosses val="autoZero"/>
        <c:auto val="1"/>
        <c:lblAlgn val="ctr"/>
        <c:lblOffset val="100"/>
        <c:noMultiLvlLbl val="0"/>
      </c:catAx>
      <c:valAx>
        <c:axId val="-1836082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836082816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-2018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月活跃作者数量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月活跃作者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Sheet1!$A$2:$A$19</c:f>
              <c:numCache>
                <c:formatCode>General</c:formatCode>
                <c:ptCount val="18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  <c:pt idx="6">
                  <c:v>201707</c:v>
                </c:pt>
                <c:pt idx="7">
                  <c:v>201708</c:v>
                </c:pt>
                <c:pt idx="8">
                  <c:v>201709</c:v>
                </c:pt>
                <c:pt idx="9">
                  <c:v>201710</c:v>
                </c:pt>
                <c:pt idx="10">
                  <c:v>201711</c:v>
                </c:pt>
                <c:pt idx="11">
                  <c:v>201712</c:v>
                </c:pt>
                <c:pt idx="12">
                  <c:v>201801</c:v>
                </c:pt>
                <c:pt idx="13">
                  <c:v>201802</c:v>
                </c:pt>
                <c:pt idx="14">
                  <c:v>201803</c:v>
                </c:pt>
                <c:pt idx="15">
                  <c:v>201804</c:v>
                </c:pt>
                <c:pt idx="16">
                  <c:v>201805</c:v>
                </c:pt>
                <c:pt idx="17">
                  <c:v>201806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35294</c:v>
                </c:pt>
                <c:pt idx="1">
                  <c:v>31094</c:v>
                </c:pt>
                <c:pt idx="2">
                  <c:v>27260</c:v>
                </c:pt>
                <c:pt idx="3">
                  <c:v>25496</c:v>
                </c:pt>
                <c:pt idx="4">
                  <c:v>25161</c:v>
                </c:pt>
                <c:pt idx="5">
                  <c:v>28946</c:v>
                </c:pt>
                <c:pt idx="6">
                  <c:v>35101</c:v>
                </c:pt>
                <c:pt idx="7">
                  <c:v>32087</c:v>
                </c:pt>
                <c:pt idx="8">
                  <c:v>19945</c:v>
                </c:pt>
                <c:pt idx="9">
                  <c:v>20491</c:v>
                </c:pt>
                <c:pt idx="10">
                  <c:v>17259</c:v>
                </c:pt>
                <c:pt idx="11">
                  <c:v>15974</c:v>
                </c:pt>
                <c:pt idx="12">
                  <c:v>16645</c:v>
                </c:pt>
                <c:pt idx="13">
                  <c:v>16764</c:v>
                </c:pt>
                <c:pt idx="14">
                  <c:v>15284</c:v>
                </c:pt>
                <c:pt idx="15">
                  <c:v>14402</c:v>
                </c:pt>
                <c:pt idx="16">
                  <c:v>13673</c:v>
                </c:pt>
                <c:pt idx="17">
                  <c:v>13589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374-4A3A-9D29-65C878B141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836080096"/>
        <c:axId val="-1806652096"/>
      </c:lineChart>
      <c:catAx>
        <c:axId val="-1836080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806652096"/>
        <c:crosses val="autoZero"/>
        <c:auto val="1"/>
        <c:lblAlgn val="ctr"/>
        <c:lblOffset val="100"/>
        <c:noMultiLvlLbl val="0"/>
      </c:catAx>
      <c:valAx>
        <c:axId val="-1806652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836080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zh-CN" altLang="en-US" sz="1400" dirty="0"/>
              <a:t>日均阅读人数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日均阅读人数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7月份</c:v>
                </c:pt>
                <c:pt idx="1">
                  <c:v>8月份</c:v>
                </c:pt>
                <c:pt idx="2">
                  <c:v>9月份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65537</c:v>
                </c:pt>
                <c:pt idx="1">
                  <c:v>68454</c:v>
                </c:pt>
                <c:pt idx="2">
                  <c:v>72139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101-4F97-980B-848CE3E7490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1806658080"/>
        <c:axId val="-1806657536"/>
      </c:lineChart>
      <c:catAx>
        <c:axId val="-1806658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806657536"/>
        <c:crosses val="autoZero"/>
        <c:auto val="1"/>
        <c:lblAlgn val="ctr"/>
        <c:lblOffset val="100"/>
        <c:noMultiLvlLbl val="0"/>
      </c:catAx>
      <c:valAx>
        <c:axId val="-1806657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806658080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MAU</a:t>
            </a:r>
            <a:endParaRPr lang="zh-CN"/>
          </a:p>
        </c:rich>
      </c:tx>
      <c:layout>
        <c:manualLayout>
          <c:xMode val="edge"/>
          <c:yMode val="edge"/>
          <c:x val="0.25520292810739997"/>
          <c:y val="2.469135802469135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936161496108012"/>
          <c:y val="0.20779041508700302"/>
          <c:w val="0.7058613470914763"/>
          <c:h val="0.661855934674832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Sheet4!$B$2</c:f>
              <c:strCache>
                <c:ptCount val="1"/>
                <c:pt idx="0">
                  <c:v>AndroidApp</c:v>
                </c:pt>
              </c:strCache>
            </c:strRef>
          </c:tx>
          <c:invertIfNegative val="0"/>
          <c:dLbls>
            <c:dLbl>
              <c:idx val="1"/>
              <c:layout>
                <c:manualLayout>
                  <c:x val="-4.3985557643604362E-17"/>
                  <c:y val="4.225108455539882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8.7971115287208724E-17"/>
                  <c:y val="0.136142383567396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Sheet4!$B$3:$B$11</c:f>
              <c:numCache>
                <c:formatCode>#,##0</c:formatCode>
                <c:ptCount val="9"/>
                <c:pt idx="0">
                  <c:v>910936</c:v>
                </c:pt>
                <c:pt idx="1">
                  <c:v>638280</c:v>
                </c:pt>
                <c:pt idx="2">
                  <c:v>529666</c:v>
                </c:pt>
                <c:pt idx="3">
                  <c:v>402207</c:v>
                </c:pt>
                <c:pt idx="4">
                  <c:v>520345</c:v>
                </c:pt>
                <c:pt idx="5">
                  <c:v>484217</c:v>
                </c:pt>
                <c:pt idx="6">
                  <c:v>583929</c:v>
                </c:pt>
                <c:pt idx="7">
                  <c:v>710334</c:v>
                </c:pt>
                <c:pt idx="8">
                  <c:v>780584</c:v>
                </c:pt>
              </c:numCache>
            </c:numRef>
          </c:val>
        </c:ser>
        <c:ser>
          <c:idx val="1"/>
          <c:order val="1"/>
          <c:tx>
            <c:strRef>
              <c:f>Sheet4!$C$2</c:f>
              <c:strCache>
                <c:ptCount val="1"/>
                <c:pt idx="0">
                  <c:v>iOSApp</c:v>
                </c:pt>
              </c:strCache>
            </c:strRef>
          </c:tx>
          <c:invertIfNegative val="0"/>
          <c:dLbls>
            <c:dLbl>
              <c:idx val="1"/>
              <c:layout>
                <c:manualLayout>
                  <c:x val="4.7984799020203304E-3"/>
                  <c:y val="9.735270894880189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9.081802239788026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"/>
                  <c:y val="9.40240036432781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"/>
                  <c:y val="0.1129578864255360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"/>
                  <c:y val="0.1138313712269744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2.3992399510101652E-3"/>
                  <c:y val="0.1087390620333158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0"/>
                  <c:y val="0.1900670398660976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0"/>
                  <c:y val="0.12880333691155291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Sheet4!$C$3:$C$11</c:f>
              <c:numCache>
                <c:formatCode>#,##0</c:formatCode>
                <c:ptCount val="9"/>
                <c:pt idx="0">
                  <c:v>153179</c:v>
                </c:pt>
                <c:pt idx="1">
                  <c:v>83253</c:v>
                </c:pt>
                <c:pt idx="2">
                  <c:v>101752</c:v>
                </c:pt>
                <c:pt idx="3">
                  <c:v>106596</c:v>
                </c:pt>
                <c:pt idx="4">
                  <c:v>121017</c:v>
                </c:pt>
                <c:pt idx="5">
                  <c:v>136523</c:v>
                </c:pt>
                <c:pt idx="6">
                  <c:v>121736</c:v>
                </c:pt>
                <c:pt idx="7">
                  <c:v>218595</c:v>
                </c:pt>
                <c:pt idx="8">
                  <c:v>123679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958221232"/>
        <c:axId val="-1958217424"/>
      </c:barChart>
      <c:lineChart>
        <c:grouping val="standard"/>
        <c:varyColors val="0"/>
        <c:ser>
          <c:idx val="2"/>
          <c:order val="2"/>
          <c:tx>
            <c:strRef>
              <c:f>Sheet4!$D$2</c:f>
              <c:strCache>
                <c:ptCount val="1"/>
                <c:pt idx="0">
                  <c:v>H5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Sheet4!$D$3:$D$11</c:f>
              <c:numCache>
                <c:formatCode>0_ </c:formatCode>
                <c:ptCount val="9"/>
                <c:pt idx="0">
                  <c:v>23017604</c:v>
                </c:pt>
                <c:pt idx="1">
                  <c:v>20998137</c:v>
                </c:pt>
                <c:pt idx="2">
                  <c:v>25408133</c:v>
                </c:pt>
                <c:pt idx="3">
                  <c:v>19064393</c:v>
                </c:pt>
                <c:pt idx="4">
                  <c:v>27282576</c:v>
                </c:pt>
                <c:pt idx="5">
                  <c:v>26567598</c:v>
                </c:pt>
                <c:pt idx="6">
                  <c:v>24672879</c:v>
                </c:pt>
                <c:pt idx="7">
                  <c:v>28277194</c:v>
                </c:pt>
                <c:pt idx="8">
                  <c:v>24130123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Sheet4!$E$2</c:f>
              <c:strCache>
                <c:ptCount val="1"/>
                <c:pt idx="0">
                  <c:v>PC</c:v>
                </c:pt>
              </c:strCache>
            </c:strRef>
          </c:tx>
          <c:dLbls>
            <c:dLbl>
              <c:idx val="1"/>
              <c:layout>
                <c:manualLayout>
                  <c:x val="-5.3335104110955947E-2"/>
                  <c:y val="-4.026753845107458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4.853662420893564E-2"/>
                  <c:y val="-1.679471369807523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Sheet4!$E$3:$E$11</c:f>
              <c:numCache>
                <c:formatCode>0_ </c:formatCode>
                <c:ptCount val="9"/>
                <c:pt idx="0">
                  <c:v>16712433</c:v>
                </c:pt>
                <c:pt idx="1">
                  <c:v>12482379</c:v>
                </c:pt>
                <c:pt idx="2">
                  <c:v>11494496</c:v>
                </c:pt>
                <c:pt idx="3">
                  <c:v>4057697</c:v>
                </c:pt>
                <c:pt idx="4">
                  <c:v>4313343</c:v>
                </c:pt>
                <c:pt idx="5">
                  <c:v>3789709</c:v>
                </c:pt>
                <c:pt idx="6">
                  <c:v>3709759</c:v>
                </c:pt>
                <c:pt idx="7">
                  <c:v>3418323</c:v>
                </c:pt>
                <c:pt idx="8">
                  <c:v>2988088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58209264"/>
        <c:axId val="-1958222320"/>
      </c:lineChart>
      <c:catAx>
        <c:axId val="-195822123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-1958217424"/>
        <c:crosses val="autoZero"/>
        <c:auto val="1"/>
        <c:lblAlgn val="ctr"/>
        <c:lblOffset val="100"/>
        <c:noMultiLvlLbl val="0"/>
      </c:catAx>
      <c:valAx>
        <c:axId val="-1958217424"/>
        <c:scaling>
          <c:orientation val="minMax"/>
        </c:scaling>
        <c:delete val="0"/>
        <c:axPos val="l"/>
        <c:majorGridlines/>
        <c:numFmt formatCode="#,##0" sourceLinked="1"/>
        <c:majorTickMark val="none"/>
        <c:minorTickMark val="none"/>
        <c:tickLblPos val="nextTo"/>
        <c:crossAx val="-1958221232"/>
        <c:crosses val="autoZero"/>
        <c:crossBetween val="between"/>
        <c:dispUnits>
          <c:builtInUnit val="tenThousands"/>
          <c:dispUnitsLbl>
            <c:layout/>
          </c:dispUnitsLbl>
        </c:dispUnits>
      </c:valAx>
      <c:valAx>
        <c:axId val="-1958222320"/>
        <c:scaling>
          <c:orientation val="minMax"/>
        </c:scaling>
        <c:delete val="0"/>
        <c:axPos val="r"/>
        <c:numFmt formatCode="0_ " sourceLinked="1"/>
        <c:majorTickMark val="out"/>
        <c:minorTickMark val="none"/>
        <c:tickLblPos val="nextTo"/>
        <c:crossAx val="-1958209264"/>
        <c:crosses val="max"/>
        <c:crossBetween val="between"/>
        <c:dispUnits>
          <c:builtInUnit val="tenThousands"/>
          <c:dispUnitsLbl>
            <c:layout/>
          </c:dispUnitsLbl>
        </c:dispUnits>
      </c:valAx>
      <c:catAx>
        <c:axId val="-19582092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958222320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44219463990671837"/>
          <c:y val="7.761252065714039E-3"/>
          <c:w val="0.5020460604952296"/>
          <c:h val="0.15966248663361521"/>
        </c:manualLayout>
      </c:layout>
      <c:overlay val="0"/>
    </c:legend>
    <c:plotVisOnly val="1"/>
    <c:dispBlanksAs val="gap"/>
    <c:showDLblsOverMax val="0"/>
  </c:chart>
  <c:spPr>
    <a:ln>
      <a:solidFill>
        <a:schemeClr val="accent1"/>
      </a:solidFill>
    </a:ln>
  </c:spPr>
  <c:txPr>
    <a:bodyPr/>
    <a:lstStyle/>
    <a:p>
      <a:pPr>
        <a:defRPr>
          <a:latin typeface="微软雅黑" pitchFamily="34" charset="-122"/>
          <a:ea typeface="微软雅黑" pitchFamily="34" charset="-122"/>
        </a:defRPr>
      </a:pPr>
      <a:endParaRPr lang="zh-CN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zh-CN" altLang="en-US" sz="1400" dirty="0"/>
              <a:t>日均阅读用户占总用户比例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阅读用户占总用户比例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7月份</c:v>
                </c:pt>
                <c:pt idx="1">
                  <c:v>8月份</c:v>
                </c:pt>
                <c:pt idx="2">
                  <c:v>9月份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0.72000000000000008</c:v>
                </c:pt>
                <c:pt idx="1">
                  <c:v>0.71000000000000008</c:v>
                </c:pt>
                <c:pt idx="2">
                  <c:v>0.69000000000000006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82A-4E74-994D-0F939E0125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806659712"/>
        <c:axId val="-1806651552"/>
      </c:lineChart>
      <c:catAx>
        <c:axId val="-1806659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806651552"/>
        <c:crosses val="autoZero"/>
        <c:auto val="1"/>
        <c:lblAlgn val="ctr"/>
        <c:lblOffset val="100"/>
        <c:noMultiLvlLbl val="0"/>
      </c:catAx>
      <c:valAx>
        <c:axId val="-1806651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80665971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zh-CN" altLang="en-US" sz="1400" dirty="0"/>
              <a:t>阅读付费书人数</a:t>
            </a:r>
            <a:endParaRPr lang="zh-CN" sz="14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付费书的阅读人数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6月</c:v>
                </c:pt>
                <c:pt idx="1">
                  <c:v>7月</c:v>
                </c:pt>
                <c:pt idx="2">
                  <c:v>8月</c:v>
                </c:pt>
                <c:pt idx="3">
                  <c:v>9月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35624</c:v>
                </c:pt>
                <c:pt idx="1">
                  <c:v>35899</c:v>
                </c:pt>
                <c:pt idx="2">
                  <c:v>37646</c:v>
                </c:pt>
                <c:pt idx="3">
                  <c:v>41081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25B4-4BA7-9C58-64C0DB08F62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阅读付费书未充值人数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6月</c:v>
                </c:pt>
                <c:pt idx="1">
                  <c:v>7月</c:v>
                </c:pt>
                <c:pt idx="2">
                  <c:v>8月</c:v>
                </c:pt>
                <c:pt idx="3">
                  <c:v>9月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19278</c:v>
                </c:pt>
                <c:pt idx="1">
                  <c:v>19768</c:v>
                </c:pt>
                <c:pt idx="2">
                  <c:v>21129</c:v>
                </c:pt>
                <c:pt idx="3">
                  <c:v>24265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25B4-4BA7-9C58-64C0DB08F62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1806654272"/>
        <c:axId val="-1806648832"/>
      </c:lineChart>
      <c:catAx>
        <c:axId val="-1806654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806648832"/>
        <c:crosses val="autoZero"/>
        <c:auto val="1"/>
        <c:lblAlgn val="ctr"/>
        <c:lblOffset val="100"/>
        <c:noMultiLvlLbl val="0"/>
      </c:catAx>
      <c:valAx>
        <c:axId val="-1806648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80665427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zh-CN" altLang="en-US" sz="1400" dirty="0"/>
              <a:t>未充值占比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未充值占比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6月</c:v>
                </c:pt>
                <c:pt idx="1">
                  <c:v>7月</c:v>
                </c:pt>
                <c:pt idx="2">
                  <c:v>8月</c:v>
                </c:pt>
                <c:pt idx="3">
                  <c:v>9月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0.54</c:v>
                </c:pt>
                <c:pt idx="1">
                  <c:v>0.55000000000000004</c:v>
                </c:pt>
                <c:pt idx="2">
                  <c:v>0.56000000000000005</c:v>
                </c:pt>
                <c:pt idx="3">
                  <c:v>0.59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EF7-4C36-B00A-48A5C78210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806651008"/>
        <c:axId val="-1806656448"/>
      </c:lineChart>
      <c:catAx>
        <c:axId val="-1806651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806656448"/>
        <c:crosses val="autoZero"/>
        <c:auto val="1"/>
        <c:lblAlgn val="ctr"/>
        <c:lblOffset val="100"/>
        <c:noMultiLvlLbl val="0"/>
      </c:catAx>
      <c:valAx>
        <c:axId val="-1806656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80665100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201701-201809</a:t>
            </a:r>
            <a:r>
              <a:rPr lang="zh-CN" altLang="en-US" dirty="0"/>
              <a:t>全站作品订阅收入情况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男生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Sheet1!$A$2:$A$22</c:f>
              <c:numCache>
                <c:formatCode>General</c:formatCode>
                <c:ptCount val="21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  <c:pt idx="6">
                  <c:v>201707</c:v>
                </c:pt>
                <c:pt idx="7">
                  <c:v>201708</c:v>
                </c:pt>
                <c:pt idx="8">
                  <c:v>201709</c:v>
                </c:pt>
                <c:pt idx="9">
                  <c:v>201710</c:v>
                </c:pt>
                <c:pt idx="10">
                  <c:v>201711</c:v>
                </c:pt>
                <c:pt idx="11">
                  <c:v>201712</c:v>
                </c:pt>
                <c:pt idx="12">
                  <c:v>201801</c:v>
                </c:pt>
                <c:pt idx="13">
                  <c:v>201802</c:v>
                </c:pt>
                <c:pt idx="14">
                  <c:v>201803</c:v>
                </c:pt>
                <c:pt idx="15">
                  <c:v>201804</c:v>
                </c:pt>
                <c:pt idx="16">
                  <c:v>201805</c:v>
                </c:pt>
                <c:pt idx="17">
                  <c:v>201806</c:v>
                </c:pt>
                <c:pt idx="18">
                  <c:v>201807</c:v>
                </c:pt>
                <c:pt idx="19">
                  <c:v>201808</c:v>
                </c:pt>
                <c:pt idx="20">
                  <c:v>201809</c:v>
                </c:pt>
              </c:numCache>
            </c:num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274652</c:v>
                </c:pt>
                <c:pt idx="1">
                  <c:v>292509</c:v>
                </c:pt>
                <c:pt idx="2">
                  <c:v>322929</c:v>
                </c:pt>
                <c:pt idx="3">
                  <c:v>335971</c:v>
                </c:pt>
                <c:pt idx="4">
                  <c:v>515464</c:v>
                </c:pt>
                <c:pt idx="5">
                  <c:v>1017823</c:v>
                </c:pt>
                <c:pt idx="6">
                  <c:v>1503220</c:v>
                </c:pt>
                <c:pt idx="7">
                  <c:v>1508349</c:v>
                </c:pt>
                <c:pt idx="8">
                  <c:v>1668501</c:v>
                </c:pt>
                <c:pt idx="9">
                  <c:v>1715724</c:v>
                </c:pt>
                <c:pt idx="10">
                  <c:v>1407472</c:v>
                </c:pt>
                <c:pt idx="11">
                  <c:v>1464204</c:v>
                </c:pt>
                <c:pt idx="12">
                  <c:v>1227781</c:v>
                </c:pt>
                <c:pt idx="13">
                  <c:v>1075249</c:v>
                </c:pt>
                <c:pt idx="14">
                  <c:v>1340091</c:v>
                </c:pt>
                <c:pt idx="15">
                  <c:v>1254273</c:v>
                </c:pt>
                <c:pt idx="16">
                  <c:v>1357647</c:v>
                </c:pt>
                <c:pt idx="17">
                  <c:v>1237154</c:v>
                </c:pt>
                <c:pt idx="18">
                  <c:v>1248133</c:v>
                </c:pt>
                <c:pt idx="19">
                  <c:v>1292813</c:v>
                </c:pt>
                <c:pt idx="20">
                  <c:v>1164888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F10-43A2-B11F-FE89858150C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女生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Sheet1!$A$2:$A$22</c:f>
              <c:numCache>
                <c:formatCode>General</c:formatCode>
                <c:ptCount val="21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  <c:pt idx="6">
                  <c:v>201707</c:v>
                </c:pt>
                <c:pt idx="7">
                  <c:v>201708</c:v>
                </c:pt>
                <c:pt idx="8">
                  <c:v>201709</c:v>
                </c:pt>
                <c:pt idx="9">
                  <c:v>201710</c:v>
                </c:pt>
                <c:pt idx="10">
                  <c:v>201711</c:v>
                </c:pt>
                <c:pt idx="11">
                  <c:v>201712</c:v>
                </c:pt>
                <c:pt idx="12">
                  <c:v>201801</c:v>
                </c:pt>
                <c:pt idx="13">
                  <c:v>201802</c:v>
                </c:pt>
                <c:pt idx="14">
                  <c:v>201803</c:v>
                </c:pt>
                <c:pt idx="15">
                  <c:v>201804</c:v>
                </c:pt>
                <c:pt idx="16">
                  <c:v>201805</c:v>
                </c:pt>
                <c:pt idx="17">
                  <c:v>201806</c:v>
                </c:pt>
                <c:pt idx="18">
                  <c:v>201807</c:v>
                </c:pt>
                <c:pt idx="19">
                  <c:v>201808</c:v>
                </c:pt>
                <c:pt idx="20">
                  <c:v>201809</c:v>
                </c:pt>
              </c:numCache>
            </c:numRef>
          </c:cat>
          <c:val>
            <c:numRef>
              <c:f>Sheet1!$C$2:$C$22</c:f>
              <c:numCache>
                <c:formatCode>General</c:formatCode>
                <c:ptCount val="21"/>
                <c:pt idx="0">
                  <c:v>35330</c:v>
                </c:pt>
                <c:pt idx="1">
                  <c:v>55608</c:v>
                </c:pt>
                <c:pt idx="2">
                  <c:v>32108</c:v>
                </c:pt>
                <c:pt idx="3">
                  <c:v>27970</c:v>
                </c:pt>
                <c:pt idx="4">
                  <c:v>39333</c:v>
                </c:pt>
                <c:pt idx="5">
                  <c:v>74952</c:v>
                </c:pt>
                <c:pt idx="6">
                  <c:v>115884</c:v>
                </c:pt>
                <c:pt idx="7">
                  <c:v>144600</c:v>
                </c:pt>
                <c:pt idx="8">
                  <c:v>178127</c:v>
                </c:pt>
                <c:pt idx="9">
                  <c:v>202792</c:v>
                </c:pt>
                <c:pt idx="10">
                  <c:v>132615</c:v>
                </c:pt>
                <c:pt idx="11">
                  <c:v>129498</c:v>
                </c:pt>
                <c:pt idx="12">
                  <c:v>114912</c:v>
                </c:pt>
                <c:pt idx="13">
                  <c:v>100862</c:v>
                </c:pt>
                <c:pt idx="14">
                  <c:v>114055</c:v>
                </c:pt>
                <c:pt idx="15">
                  <c:v>92406</c:v>
                </c:pt>
                <c:pt idx="16">
                  <c:v>102254</c:v>
                </c:pt>
                <c:pt idx="17">
                  <c:v>81019</c:v>
                </c:pt>
                <c:pt idx="18">
                  <c:v>73594</c:v>
                </c:pt>
                <c:pt idx="19">
                  <c:v>71869</c:v>
                </c:pt>
                <c:pt idx="20">
                  <c:v>65689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F10-43A2-B11F-FE89858150C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个性化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Sheet1!$A$2:$A$22</c:f>
              <c:numCache>
                <c:formatCode>General</c:formatCode>
                <c:ptCount val="21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  <c:pt idx="6">
                  <c:v>201707</c:v>
                </c:pt>
                <c:pt idx="7">
                  <c:v>201708</c:v>
                </c:pt>
                <c:pt idx="8">
                  <c:v>201709</c:v>
                </c:pt>
                <c:pt idx="9">
                  <c:v>201710</c:v>
                </c:pt>
                <c:pt idx="10">
                  <c:v>201711</c:v>
                </c:pt>
                <c:pt idx="11">
                  <c:v>201712</c:v>
                </c:pt>
                <c:pt idx="12">
                  <c:v>201801</c:v>
                </c:pt>
                <c:pt idx="13">
                  <c:v>201802</c:v>
                </c:pt>
                <c:pt idx="14">
                  <c:v>201803</c:v>
                </c:pt>
                <c:pt idx="15">
                  <c:v>201804</c:v>
                </c:pt>
                <c:pt idx="16">
                  <c:v>201805</c:v>
                </c:pt>
                <c:pt idx="17">
                  <c:v>201806</c:v>
                </c:pt>
                <c:pt idx="18">
                  <c:v>201807</c:v>
                </c:pt>
                <c:pt idx="19">
                  <c:v>201808</c:v>
                </c:pt>
                <c:pt idx="20">
                  <c:v>201809</c:v>
                </c:pt>
              </c:numCache>
            </c:numRef>
          </c:cat>
          <c:val>
            <c:numRef>
              <c:f>Sheet1!$D$2:$D$22</c:f>
              <c:numCache>
                <c:formatCode>General</c:formatCode>
                <c:ptCount val="21"/>
                <c:pt idx="0">
                  <c:v>11829</c:v>
                </c:pt>
                <c:pt idx="1">
                  <c:v>10697</c:v>
                </c:pt>
                <c:pt idx="2">
                  <c:v>11479</c:v>
                </c:pt>
                <c:pt idx="3">
                  <c:v>9016</c:v>
                </c:pt>
                <c:pt idx="4">
                  <c:v>14423</c:v>
                </c:pt>
                <c:pt idx="5">
                  <c:v>19132</c:v>
                </c:pt>
                <c:pt idx="6">
                  <c:v>29062</c:v>
                </c:pt>
                <c:pt idx="7">
                  <c:v>34625</c:v>
                </c:pt>
                <c:pt idx="8">
                  <c:v>52690</c:v>
                </c:pt>
                <c:pt idx="9">
                  <c:v>46086</c:v>
                </c:pt>
                <c:pt idx="10">
                  <c:v>43942</c:v>
                </c:pt>
                <c:pt idx="11">
                  <c:v>34163</c:v>
                </c:pt>
                <c:pt idx="12">
                  <c:v>32564</c:v>
                </c:pt>
                <c:pt idx="13">
                  <c:v>23953</c:v>
                </c:pt>
                <c:pt idx="14">
                  <c:v>25121</c:v>
                </c:pt>
                <c:pt idx="15">
                  <c:v>35264</c:v>
                </c:pt>
                <c:pt idx="16">
                  <c:v>41343</c:v>
                </c:pt>
                <c:pt idx="17">
                  <c:v>32151</c:v>
                </c:pt>
                <c:pt idx="18">
                  <c:v>36521</c:v>
                </c:pt>
                <c:pt idx="19">
                  <c:v>31294</c:v>
                </c:pt>
                <c:pt idx="20">
                  <c:v>25257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BF10-43A2-B11F-FE89858150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806655904"/>
        <c:axId val="-1806648288"/>
      </c:lineChart>
      <c:catAx>
        <c:axId val="-1806655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806648288"/>
        <c:crosses val="autoZero"/>
        <c:auto val="1"/>
        <c:lblAlgn val="ctr"/>
        <c:lblOffset val="100"/>
        <c:noMultiLvlLbl val="0"/>
      </c:catAx>
      <c:valAx>
        <c:axId val="-1806648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806655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zh-CN" altLang="en-US" sz="1400" dirty="0"/>
              <a:t>重点作品数量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重点作品数量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7月份</c:v>
                </c:pt>
                <c:pt idx="1">
                  <c:v>8月份</c:v>
                </c:pt>
                <c:pt idx="2">
                  <c:v>9月份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68</c:v>
                </c:pt>
                <c:pt idx="1">
                  <c:v>66</c:v>
                </c:pt>
                <c:pt idx="2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A4C-4BC5-9460-350624BC43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-1806658624"/>
        <c:axId val="-1806656992"/>
      </c:barChart>
      <c:catAx>
        <c:axId val="-1806658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806656992"/>
        <c:crosses val="autoZero"/>
        <c:auto val="1"/>
        <c:lblAlgn val="ctr"/>
        <c:lblOffset val="100"/>
        <c:noMultiLvlLbl val="0"/>
      </c:catAx>
      <c:valAx>
        <c:axId val="-1806656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806658624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zh-CN" altLang="en-US" sz="1400" dirty="0"/>
              <a:t>重点作品订阅占总订阅比值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重点作品占总订阅比值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7月份</c:v>
                </c:pt>
                <c:pt idx="1">
                  <c:v>8月份</c:v>
                </c:pt>
                <c:pt idx="2">
                  <c:v>9月份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0.81</c:v>
                </c:pt>
                <c:pt idx="1">
                  <c:v>0.72000000000000008</c:v>
                </c:pt>
                <c:pt idx="2">
                  <c:v>0.60000000000000009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E35-4ED5-BC76-EECC660FD80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-1806649920"/>
        <c:axId val="-1806649376"/>
      </c:barChart>
      <c:catAx>
        <c:axId val="-1806649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806649376"/>
        <c:crosses val="autoZero"/>
        <c:auto val="1"/>
        <c:lblAlgn val="ctr"/>
        <c:lblOffset val="100"/>
        <c:noMultiLvlLbl val="0"/>
      </c:catAx>
      <c:valAx>
        <c:axId val="-1806649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806649920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2017</a:t>
            </a:r>
            <a:r>
              <a:rPr lang="zh-CN"/>
              <a:t>年</a:t>
            </a:r>
            <a:r>
              <a:rPr lang="en-US"/>
              <a:t>—2018</a:t>
            </a:r>
            <a:r>
              <a:rPr lang="zh-CN"/>
              <a:t>年签约作者数量对比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个性化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21"/>
                <c:pt idx="0">
                  <c:v>2017年1月份</c:v>
                </c:pt>
                <c:pt idx="1">
                  <c:v>2月份</c:v>
                </c:pt>
                <c:pt idx="2">
                  <c:v>3月份</c:v>
                </c:pt>
                <c:pt idx="3">
                  <c:v>4月份</c:v>
                </c:pt>
                <c:pt idx="4">
                  <c:v>5月份</c:v>
                </c:pt>
                <c:pt idx="5">
                  <c:v>6月份</c:v>
                </c:pt>
                <c:pt idx="6">
                  <c:v>7月份</c:v>
                </c:pt>
                <c:pt idx="7">
                  <c:v>8月份</c:v>
                </c:pt>
                <c:pt idx="8">
                  <c:v>9月份</c:v>
                </c:pt>
                <c:pt idx="9">
                  <c:v>10月份</c:v>
                </c:pt>
                <c:pt idx="10">
                  <c:v>11月份</c:v>
                </c:pt>
                <c:pt idx="11">
                  <c:v>12月份</c:v>
                </c:pt>
                <c:pt idx="12">
                  <c:v>2018年1月份</c:v>
                </c:pt>
                <c:pt idx="13">
                  <c:v>2月份</c:v>
                </c:pt>
                <c:pt idx="14">
                  <c:v>3月份</c:v>
                </c:pt>
                <c:pt idx="15">
                  <c:v>4月份</c:v>
                </c:pt>
                <c:pt idx="16">
                  <c:v>5月份</c:v>
                </c:pt>
                <c:pt idx="17">
                  <c:v>6月份</c:v>
                </c:pt>
                <c:pt idx="18">
                  <c:v>7月份</c:v>
                </c:pt>
                <c:pt idx="19">
                  <c:v>8月份</c:v>
                </c:pt>
                <c:pt idx="20">
                  <c:v>9月份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68</c:v>
                </c:pt>
                <c:pt idx="1">
                  <c:v>54</c:v>
                </c:pt>
                <c:pt idx="2">
                  <c:v>44</c:v>
                </c:pt>
                <c:pt idx="3">
                  <c:v>25</c:v>
                </c:pt>
                <c:pt idx="4">
                  <c:v>21</c:v>
                </c:pt>
                <c:pt idx="5">
                  <c:v>24</c:v>
                </c:pt>
                <c:pt idx="6">
                  <c:v>20</c:v>
                </c:pt>
                <c:pt idx="7">
                  <c:v>31</c:v>
                </c:pt>
                <c:pt idx="8">
                  <c:v>28</c:v>
                </c:pt>
                <c:pt idx="9">
                  <c:v>25</c:v>
                </c:pt>
                <c:pt idx="10">
                  <c:v>20</c:v>
                </c:pt>
                <c:pt idx="11">
                  <c:v>22</c:v>
                </c:pt>
                <c:pt idx="12">
                  <c:v>20</c:v>
                </c:pt>
                <c:pt idx="13">
                  <c:v>16</c:v>
                </c:pt>
                <c:pt idx="14">
                  <c:v>22</c:v>
                </c:pt>
                <c:pt idx="15">
                  <c:v>33</c:v>
                </c:pt>
                <c:pt idx="16">
                  <c:v>13</c:v>
                </c:pt>
                <c:pt idx="17">
                  <c:v>17</c:v>
                </c:pt>
                <c:pt idx="18">
                  <c:v>23</c:v>
                </c:pt>
                <c:pt idx="19">
                  <c:v>27</c:v>
                </c:pt>
                <c:pt idx="20">
                  <c:v>12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845-CF43-A65F-5CB2BDC1E0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女生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21"/>
                <c:pt idx="0">
                  <c:v>2017年1月份</c:v>
                </c:pt>
                <c:pt idx="1">
                  <c:v>2月份</c:v>
                </c:pt>
                <c:pt idx="2">
                  <c:v>3月份</c:v>
                </c:pt>
                <c:pt idx="3">
                  <c:v>4月份</c:v>
                </c:pt>
                <c:pt idx="4">
                  <c:v>5月份</c:v>
                </c:pt>
                <c:pt idx="5">
                  <c:v>6月份</c:v>
                </c:pt>
                <c:pt idx="6">
                  <c:v>7月份</c:v>
                </c:pt>
                <c:pt idx="7">
                  <c:v>8月份</c:v>
                </c:pt>
                <c:pt idx="8">
                  <c:v>9月份</c:v>
                </c:pt>
                <c:pt idx="9">
                  <c:v>10月份</c:v>
                </c:pt>
                <c:pt idx="10">
                  <c:v>11月份</c:v>
                </c:pt>
                <c:pt idx="11">
                  <c:v>12月份</c:v>
                </c:pt>
                <c:pt idx="12">
                  <c:v>2018年1月份</c:v>
                </c:pt>
                <c:pt idx="13">
                  <c:v>2月份</c:v>
                </c:pt>
                <c:pt idx="14">
                  <c:v>3月份</c:v>
                </c:pt>
                <c:pt idx="15">
                  <c:v>4月份</c:v>
                </c:pt>
                <c:pt idx="16">
                  <c:v>5月份</c:v>
                </c:pt>
                <c:pt idx="17">
                  <c:v>6月份</c:v>
                </c:pt>
                <c:pt idx="18">
                  <c:v>7月份</c:v>
                </c:pt>
                <c:pt idx="19">
                  <c:v>8月份</c:v>
                </c:pt>
                <c:pt idx="20">
                  <c:v>9月份</c:v>
                </c:pt>
              </c:strCache>
            </c:strRef>
          </c:cat>
          <c:val>
            <c:numRef>
              <c:f>Sheet1!$C$2:$C$22</c:f>
              <c:numCache>
                <c:formatCode>General</c:formatCode>
                <c:ptCount val="21"/>
                <c:pt idx="0">
                  <c:v>90</c:v>
                </c:pt>
                <c:pt idx="1">
                  <c:v>106</c:v>
                </c:pt>
                <c:pt idx="2">
                  <c:v>124</c:v>
                </c:pt>
                <c:pt idx="3">
                  <c:v>75</c:v>
                </c:pt>
                <c:pt idx="4">
                  <c:v>81</c:v>
                </c:pt>
                <c:pt idx="5">
                  <c:v>76</c:v>
                </c:pt>
                <c:pt idx="6">
                  <c:v>73</c:v>
                </c:pt>
                <c:pt idx="7">
                  <c:v>52</c:v>
                </c:pt>
                <c:pt idx="8">
                  <c:v>74</c:v>
                </c:pt>
                <c:pt idx="9">
                  <c:v>104</c:v>
                </c:pt>
                <c:pt idx="10">
                  <c:v>66</c:v>
                </c:pt>
                <c:pt idx="11">
                  <c:v>76</c:v>
                </c:pt>
                <c:pt idx="12">
                  <c:v>139</c:v>
                </c:pt>
                <c:pt idx="13">
                  <c:v>37</c:v>
                </c:pt>
                <c:pt idx="14">
                  <c:v>81</c:v>
                </c:pt>
                <c:pt idx="15">
                  <c:v>73</c:v>
                </c:pt>
                <c:pt idx="16">
                  <c:v>71</c:v>
                </c:pt>
                <c:pt idx="17">
                  <c:v>65</c:v>
                </c:pt>
                <c:pt idx="18">
                  <c:v>84</c:v>
                </c:pt>
                <c:pt idx="19">
                  <c:v>96</c:v>
                </c:pt>
                <c:pt idx="20">
                  <c:v>67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845-CF43-A65F-5CB2BDC1E06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男生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Sheet1!$A$2:$A$22</c:f>
              <c:strCache>
                <c:ptCount val="21"/>
                <c:pt idx="0">
                  <c:v>2017年1月份</c:v>
                </c:pt>
                <c:pt idx="1">
                  <c:v>2月份</c:v>
                </c:pt>
                <c:pt idx="2">
                  <c:v>3月份</c:v>
                </c:pt>
                <c:pt idx="3">
                  <c:v>4月份</c:v>
                </c:pt>
                <c:pt idx="4">
                  <c:v>5月份</c:v>
                </c:pt>
                <c:pt idx="5">
                  <c:v>6月份</c:v>
                </c:pt>
                <c:pt idx="6">
                  <c:v>7月份</c:v>
                </c:pt>
                <c:pt idx="7">
                  <c:v>8月份</c:v>
                </c:pt>
                <c:pt idx="8">
                  <c:v>9月份</c:v>
                </c:pt>
                <c:pt idx="9">
                  <c:v>10月份</c:v>
                </c:pt>
                <c:pt idx="10">
                  <c:v>11月份</c:v>
                </c:pt>
                <c:pt idx="11">
                  <c:v>12月份</c:v>
                </c:pt>
                <c:pt idx="12">
                  <c:v>2018年1月份</c:v>
                </c:pt>
                <c:pt idx="13">
                  <c:v>2月份</c:v>
                </c:pt>
                <c:pt idx="14">
                  <c:v>3月份</c:v>
                </c:pt>
                <c:pt idx="15">
                  <c:v>4月份</c:v>
                </c:pt>
                <c:pt idx="16">
                  <c:v>5月份</c:v>
                </c:pt>
                <c:pt idx="17">
                  <c:v>6月份</c:v>
                </c:pt>
                <c:pt idx="18">
                  <c:v>7月份</c:v>
                </c:pt>
                <c:pt idx="19">
                  <c:v>8月份</c:v>
                </c:pt>
                <c:pt idx="20">
                  <c:v>9月份</c:v>
                </c:pt>
              </c:strCache>
            </c:strRef>
          </c:cat>
          <c:val>
            <c:numRef>
              <c:f>Sheet1!$D$2:$D$22</c:f>
              <c:numCache>
                <c:formatCode>General</c:formatCode>
                <c:ptCount val="21"/>
                <c:pt idx="0">
                  <c:v>69</c:v>
                </c:pt>
                <c:pt idx="1">
                  <c:v>107</c:v>
                </c:pt>
                <c:pt idx="2">
                  <c:v>142</c:v>
                </c:pt>
                <c:pt idx="3">
                  <c:v>126</c:v>
                </c:pt>
                <c:pt idx="4">
                  <c:v>98</c:v>
                </c:pt>
                <c:pt idx="5">
                  <c:v>137</c:v>
                </c:pt>
                <c:pt idx="6">
                  <c:v>103</c:v>
                </c:pt>
                <c:pt idx="7">
                  <c:v>110</c:v>
                </c:pt>
                <c:pt idx="8">
                  <c:v>116</c:v>
                </c:pt>
                <c:pt idx="9">
                  <c:v>87</c:v>
                </c:pt>
                <c:pt idx="10">
                  <c:v>78</c:v>
                </c:pt>
                <c:pt idx="11">
                  <c:v>119</c:v>
                </c:pt>
                <c:pt idx="12">
                  <c:v>88</c:v>
                </c:pt>
                <c:pt idx="13">
                  <c:v>42</c:v>
                </c:pt>
                <c:pt idx="14">
                  <c:v>56</c:v>
                </c:pt>
                <c:pt idx="15">
                  <c:v>80</c:v>
                </c:pt>
                <c:pt idx="16">
                  <c:v>44</c:v>
                </c:pt>
                <c:pt idx="17">
                  <c:v>56</c:v>
                </c:pt>
                <c:pt idx="18">
                  <c:v>80</c:v>
                </c:pt>
                <c:pt idx="19">
                  <c:v>100</c:v>
                </c:pt>
                <c:pt idx="20">
                  <c:v>104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4845-CF43-A65F-5CB2BDC1E0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-1806655360"/>
        <c:axId val="-1806654816"/>
      </c:lineChart>
      <c:catAx>
        <c:axId val="-1806655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806654816"/>
        <c:crosses val="autoZero"/>
        <c:auto val="1"/>
        <c:lblAlgn val="ctr"/>
        <c:lblOffset val="100"/>
        <c:noMultiLvlLbl val="0"/>
      </c:catAx>
      <c:valAx>
        <c:axId val="-1806654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806655360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-2018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月活跃作者数量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月活跃作者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Sheet1!$A$2:$A$19</c:f>
              <c:numCache>
                <c:formatCode>General</c:formatCode>
                <c:ptCount val="18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  <c:pt idx="6">
                  <c:v>201707</c:v>
                </c:pt>
                <c:pt idx="7">
                  <c:v>201708</c:v>
                </c:pt>
                <c:pt idx="8">
                  <c:v>201709</c:v>
                </c:pt>
                <c:pt idx="9">
                  <c:v>201710</c:v>
                </c:pt>
                <c:pt idx="10">
                  <c:v>201711</c:v>
                </c:pt>
                <c:pt idx="11">
                  <c:v>201712</c:v>
                </c:pt>
                <c:pt idx="12">
                  <c:v>201801</c:v>
                </c:pt>
                <c:pt idx="13">
                  <c:v>201802</c:v>
                </c:pt>
                <c:pt idx="14">
                  <c:v>201803</c:v>
                </c:pt>
                <c:pt idx="15">
                  <c:v>201804</c:v>
                </c:pt>
                <c:pt idx="16">
                  <c:v>201805</c:v>
                </c:pt>
                <c:pt idx="17">
                  <c:v>201806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35294</c:v>
                </c:pt>
                <c:pt idx="1">
                  <c:v>31094</c:v>
                </c:pt>
                <c:pt idx="2">
                  <c:v>27260</c:v>
                </c:pt>
                <c:pt idx="3">
                  <c:v>25496</c:v>
                </c:pt>
                <c:pt idx="4">
                  <c:v>25161</c:v>
                </c:pt>
                <c:pt idx="5">
                  <c:v>28946</c:v>
                </c:pt>
                <c:pt idx="6">
                  <c:v>35101</c:v>
                </c:pt>
                <c:pt idx="7">
                  <c:v>32087</c:v>
                </c:pt>
                <c:pt idx="8">
                  <c:v>19945</c:v>
                </c:pt>
                <c:pt idx="9">
                  <c:v>20491</c:v>
                </c:pt>
                <c:pt idx="10">
                  <c:v>17259</c:v>
                </c:pt>
                <c:pt idx="11">
                  <c:v>15974</c:v>
                </c:pt>
                <c:pt idx="12">
                  <c:v>16645</c:v>
                </c:pt>
                <c:pt idx="13">
                  <c:v>16764</c:v>
                </c:pt>
                <c:pt idx="14">
                  <c:v>15284</c:v>
                </c:pt>
                <c:pt idx="15">
                  <c:v>14402</c:v>
                </c:pt>
                <c:pt idx="16">
                  <c:v>13673</c:v>
                </c:pt>
                <c:pt idx="17">
                  <c:v>13589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374-4A3A-9D29-65C878B141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806653728"/>
        <c:axId val="-1806653184"/>
      </c:lineChart>
      <c:catAx>
        <c:axId val="-1806653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806653184"/>
        <c:crosses val="autoZero"/>
        <c:auto val="1"/>
        <c:lblAlgn val="ctr"/>
        <c:lblOffset val="100"/>
        <c:noMultiLvlLbl val="0"/>
      </c:catAx>
      <c:valAx>
        <c:axId val="-1806653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806653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341907261592327"/>
          <c:y val="0.14399314668999733"/>
          <c:w val="0.7656364829396326"/>
          <c:h val="0.61178258967629051"/>
        </c:manualLayout>
      </c:layout>
      <c:lineChart>
        <c:grouping val="standard"/>
        <c:varyColors val="0"/>
        <c:ser>
          <c:idx val="0"/>
          <c:order val="0"/>
          <c:tx>
            <c:v>安卓30日留存</c:v>
          </c:tx>
          <c:dLbls>
            <c:dLbl>
              <c:idx val="7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021D-5942-82D2-02D6649906FA}"/>
                </c:ext>
                <c:ext xmlns:c15="http://schemas.microsoft.com/office/drawing/2012/chart" uri="{CE6537A1-D6FC-4f65-9D91-7224C49458BB}"/>
              </c:extLst>
            </c:dLbl>
            <c:dLbl>
              <c:idx val="9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021D-5942-82D2-02D6649906FA}"/>
                </c:ext>
                <c:ext xmlns:c15="http://schemas.microsoft.com/office/drawing/2012/chart" uri="{CE6537A1-D6FC-4f65-9D91-7224C49458BB}"/>
              </c:extLst>
            </c:dLbl>
            <c:spPr>
              <a:solidFill>
                <a:srgbClr val="4F81BD">
                  <a:alpha val="50000"/>
                </a:srgbClr>
              </a:solidFill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留存!$A$33:$A$191</c:f>
              <c:strCache>
                <c:ptCount val="6"/>
                <c:pt idx="0">
                  <c:v>五月日均</c:v>
                </c:pt>
                <c:pt idx="1">
                  <c:v>六月日均</c:v>
                </c:pt>
                <c:pt idx="2">
                  <c:v>七月日均</c:v>
                </c:pt>
                <c:pt idx="3">
                  <c:v>八月日均</c:v>
                </c:pt>
                <c:pt idx="4">
                  <c:v>九月日均</c:v>
                </c:pt>
                <c:pt idx="5">
                  <c:v>十月日均</c:v>
                </c:pt>
              </c:strCache>
            </c:strRef>
          </c:cat>
          <c:val>
            <c:numRef>
              <c:f>留存!$D$33:$D$191</c:f>
              <c:numCache>
                <c:formatCode>0.00%</c:formatCode>
                <c:ptCount val="6"/>
                <c:pt idx="0">
                  <c:v>0.52196890777115623</c:v>
                </c:pt>
                <c:pt idx="1">
                  <c:v>0.59716854458078439</c:v>
                </c:pt>
                <c:pt idx="2">
                  <c:v>0.45455766525531704</c:v>
                </c:pt>
                <c:pt idx="3">
                  <c:v>0.46256557513814184</c:v>
                </c:pt>
                <c:pt idx="4">
                  <c:v>0.46974078403458142</c:v>
                </c:pt>
                <c:pt idx="5">
                  <c:v>0.50021403328983582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021D-5942-82D2-02D6649906FA}"/>
            </c:ext>
          </c:extLst>
        </c:ser>
        <c:ser>
          <c:idx val="1"/>
          <c:order val="1"/>
          <c:tx>
            <c:v>iOS30日留存</c:v>
          </c:tx>
          <c:dLbls>
            <c:spPr>
              <a:solidFill>
                <a:srgbClr val="4F81BD">
                  <a:alpha val="50000"/>
                </a:srgbClr>
              </a:solidFill>
            </c:sp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留存!$A$33:$A$191</c:f>
              <c:strCache>
                <c:ptCount val="6"/>
                <c:pt idx="0">
                  <c:v>五月日均</c:v>
                </c:pt>
                <c:pt idx="1">
                  <c:v>六月日均</c:v>
                </c:pt>
                <c:pt idx="2">
                  <c:v>七月日均</c:v>
                </c:pt>
                <c:pt idx="3">
                  <c:v>八月日均</c:v>
                </c:pt>
                <c:pt idx="4">
                  <c:v>九月日均</c:v>
                </c:pt>
                <c:pt idx="5">
                  <c:v>十月日均</c:v>
                </c:pt>
              </c:strCache>
            </c:strRef>
          </c:cat>
          <c:val>
            <c:numRef>
              <c:f>留存!$G$33:$G$191</c:f>
              <c:numCache>
                <c:formatCode>0.00%</c:formatCode>
                <c:ptCount val="6"/>
                <c:pt idx="0">
                  <c:v>0.10447820913139087</c:v>
                </c:pt>
                <c:pt idx="1">
                  <c:v>0.12592524686402862</c:v>
                </c:pt>
                <c:pt idx="2">
                  <c:v>0.13311929801993966</c:v>
                </c:pt>
                <c:pt idx="3">
                  <c:v>0.18590065191278979</c:v>
                </c:pt>
                <c:pt idx="4">
                  <c:v>0.28725230773548222</c:v>
                </c:pt>
                <c:pt idx="5">
                  <c:v>0.28307599486064744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021D-5942-82D2-02D6649906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56702224"/>
        <c:axId val="-1956694608"/>
      </c:lineChart>
      <c:catAx>
        <c:axId val="-19567022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956694608"/>
        <c:crosses val="autoZero"/>
        <c:auto val="1"/>
        <c:lblAlgn val="ctr"/>
        <c:lblOffset val="100"/>
        <c:noMultiLvlLbl val="0"/>
      </c:catAx>
      <c:valAx>
        <c:axId val="-1956694608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-195670222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1905555555555556"/>
          <c:y val="1.9587905842478352E-3"/>
          <c:w val="0.55852777777777751"/>
          <c:h val="0.1898468596937193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zh-CN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 altLang="en-US" dirty="0"/>
              <a:t>月日均付费人数</a:t>
            </a:r>
          </a:p>
        </c:rich>
      </c:tx>
      <c:layout/>
      <c:overlay val="0"/>
    </c:title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付费!$C$1</c:f>
              <c:strCache>
                <c:ptCount val="1"/>
                <c:pt idx="0">
                  <c:v>人数</c:v>
                </c:pt>
              </c:strCache>
            </c:strRef>
          </c:tx>
          <c:spPr>
            <a:solidFill>
              <a:srgbClr val="4F81BD"/>
            </a:solidFill>
          </c:spPr>
          <c:invertIfNegative val="0"/>
          <c:dLbls>
            <c:spPr>
              <a:noFill/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付费!$A$2:$A$207</c:f>
              <c:strCache>
                <c:ptCount val="7"/>
                <c:pt idx="0">
                  <c:v>四月老用户日均</c:v>
                </c:pt>
                <c:pt idx="1">
                  <c:v>五月老用户日均</c:v>
                </c:pt>
                <c:pt idx="2">
                  <c:v>六月老用户日均</c:v>
                </c:pt>
                <c:pt idx="3">
                  <c:v>七月老用户日均</c:v>
                </c:pt>
                <c:pt idx="4">
                  <c:v>八月老用户日均</c:v>
                </c:pt>
                <c:pt idx="5">
                  <c:v>九月老用户日均</c:v>
                </c:pt>
                <c:pt idx="6">
                  <c:v>十月老用户日均</c:v>
                </c:pt>
              </c:strCache>
            </c:strRef>
          </c:cat>
          <c:val>
            <c:numRef>
              <c:f>付费!$C$2:$C$207</c:f>
              <c:numCache>
                <c:formatCode>0_ </c:formatCode>
                <c:ptCount val="7"/>
                <c:pt idx="0">
                  <c:v>2478.6896551724139</c:v>
                </c:pt>
                <c:pt idx="1">
                  <c:v>1827.3548387096771</c:v>
                </c:pt>
                <c:pt idx="2">
                  <c:v>1889.133333333333</c:v>
                </c:pt>
                <c:pt idx="3">
                  <c:v>1844.7741935483868</c:v>
                </c:pt>
                <c:pt idx="4">
                  <c:v>1595.258064516129</c:v>
                </c:pt>
                <c:pt idx="5">
                  <c:v>1545.2333333333329</c:v>
                </c:pt>
                <c:pt idx="6">
                  <c:v>1615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BBD-C24B-BAED-01B27F03C8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1956695152"/>
        <c:axId val="-1956703312"/>
        <c:axId val="0"/>
      </c:bar3DChart>
      <c:catAx>
        <c:axId val="-19566951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956703312"/>
        <c:crosses val="autoZero"/>
        <c:auto val="1"/>
        <c:lblAlgn val="ctr"/>
        <c:lblOffset val="100"/>
        <c:noMultiLvlLbl val="0"/>
      </c:catAx>
      <c:valAx>
        <c:axId val="-1956703312"/>
        <c:scaling>
          <c:orientation val="minMax"/>
        </c:scaling>
        <c:delete val="0"/>
        <c:axPos val="l"/>
        <c:majorGridlines/>
        <c:numFmt formatCode="0_ " sourceLinked="1"/>
        <c:majorTickMark val="out"/>
        <c:minorTickMark val="none"/>
        <c:tickLblPos val="nextTo"/>
        <c:crossAx val="-195669515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/>
            </a:pPr>
            <a:r>
              <a:rPr lang="zh-CN" sz="1400"/>
              <a:t>各月充值</a:t>
            </a:r>
          </a:p>
        </c:rich>
      </c:tx>
      <c:layout>
        <c:manualLayout>
          <c:xMode val="edge"/>
          <c:yMode val="edge"/>
          <c:x val="0.25433451227167642"/>
          <c:y val="2.3306481330590875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5163700408998851"/>
          <c:y val="0.20736969291233387"/>
          <c:w val="0.7678799948425622"/>
          <c:h val="0.6695878680038347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Sheet4!$J$2</c:f>
              <c:strCache>
                <c:ptCount val="1"/>
                <c:pt idx="0">
                  <c:v>AndroidApp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Sheet4!$J$3:$J$11</c:f>
              <c:numCache>
                <c:formatCode>0_ </c:formatCode>
                <c:ptCount val="9"/>
                <c:pt idx="0">
                  <c:v>846796</c:v>
                </c:pt>
                <c:pt idx="1">
                  <c:v>849716</c:v>
                </c:pt>
                <c:pt idx="2">
                  <c:v>965495</c:v>
                </c:pt>
                <c:pt idx="3">
                  <c:v>913075.61</c:v>
                </c:pt>
                <c:pt idx="4">
                  <c:v>1011641.15</c:v>
                </c:pt>
                <c:pt idx="5">
                  <c:v>886874.09</c:v>
                </c:pt>
                <c:pt idx="6">
                  <c:v>846699.34</c:v>
                </c:pt>
                <c:pt idx="7">
                  <c:v>872843</c:v>
                </c:pt>
                <c:pt idx="8">
                  <c:v>815594.3</c:v>
                </c:pt>
              </c:numCache>
            </c:numRef>
          </c:val>
        </c:ser>
        <c:ser>
          <c:idx val="1"/>
          <c:order val="1"/>
          <c:tx>
            <c:strRef>
              <c:f>Sheet4!$K$2</c:f>
              <c:strCache>
                <c:ptCount val="1"/>
                <c:pt idx="0">
                  <c:v>iOSApp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Sheet4!$K$3:$K$11</c:f>
              <c:numCache>
                <c:formatCode>0_ </c:formatCode>
                <c:ptCount val="9"/>
                <c:pt idx="0">
                  <c:v>188573</c:v>
                </c:pt>
                <c:pt idx="1">
                  <c:v>187488</c:v>
                </c:pt>
                <c:pt idx="2">
                  <c:v>254448</c:v>
                </c:pt>
                <c:pt idx="3">
                  <c:v>231118.4</c:v>
                </c:pt>
                <c:pt idx="4">
                  <c:v>256732.80000000002</c:v>
                </c:pt>
                <c:pt idx="5">
                  <c:v>228988.4</c:v>
                </c:pt>
                <c:pt idx="6">
                  <c:v>240725.8</c:v>
                </c:pt>
                <c:pt idx="7">
                  <c:v>328662.59999999998</c:v>
                </c:pt>
                <c:pt idx="8">
                  <c:v>295392</c:v>
                </c:pt>
              </c:numCache>
            </c:numRef>
          </c:val>
        </c:ser>
        <c:ser>
          <c:idx val="2"/>
          <c:order val="2"/>
          <c:tx>
            <c:strRef>
              <c:f>Sheet4!$L$2</c:f>
              <c:strCache>
                <c:ptCount val="1"/>
                <c:pt idx="0">
                  <c:v>H5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Sheet4!$L$3:$L$11</c:f>
              <c:numCache>
                <c:formatCode>0_ </c:formatCode>
                <c:ptCount val="9"/>
                <c:pt idx="0">
                  <c:v>538067</c:v>
                </c:pt>
                <c:pt idx="1">
                  <c:v>335188</c:v>
                </c:pt>
                <c:pt idx="2">
                  <c:v>346425</c:v>
                </c:pt>
                <c:pt idx="3">
                  <c:v>420377.53</c:v>
                </c:pt>
                <c:pt idx="4">
                  <c:v>748787.03</c:v>
                </c:pt>
                <c:pt idx="5">
                  <c:v>530503.01</c:v>
                </c:pt>
                <c:pt idx="6">
                  <c:v>518344</c:v>
                </c:pt>
                <c:pt idx="7">
                  <c:v>408148</c:v>
                </c:pt>
                <c:pt idx="8">
                  <c:v>425563</c:v>
                </c:pt>
              </c:numCache>
            </c:numRef>
          </c:val>
        </c:ser>
        <c:ser>
          <c:idx val="3"/>
          <c:order val="3"/>
          <c:tx>
            <c:strRef>
              <c:f>Sheet4!$M$2</c:f>
              <c:strCache>
                <c:ptCount val="1"/>
                <c:pt idx="0">
                  <c:v>PC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Sheet4!$M$3:$M$11</c:f>
              <c:numCache>
                <c:formatCode>0_ </c:formatCode>
                <c:ptCount val="9"/>
                <c:pt idx="0">
                  <c:v>391034</c:v>
                </c:pt>
                <c:pt idx="1">
                  <c:v>247296</c:v>
                </c:pt>
                <c:pt idx="2">
                  <c:v>269762</c:v>
                </c:pt>
                <c:pt idx="3">
                  <c:v>252019</c:v>
                </c:pt>
                <c:pt idx="4">
                  <c:v>459156.1</c:v>
                </c:pt>
                <c:pt idx="5">
                  <c:v>224883.03</c:v>
                </c:pt>
                <c:pt idx="6">
                  <c:v>388956</c:v>
                </c:pt>
                <c:pt idx="7">
                  <c:v>221006</c:v>
                </c:pt>
                <c:pt idx="8">
                  <c:v>189495.25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-1958211984"/>
        <c:axId val="-1958220688"/>
      </c:barChart>
      <c:lineChart>
        <c:grouping val="standard"/>
        <c:varyColors val="0"/>
        <c:ser>
          <c:idx val="4"/>
          <c:order val="4"/>
          <c:tx>
            <c:strRef>
              <c:f>Sheet4!$N$2</c:f>
              <c:strCache>
                <c:ptCount val="1"/>
                <c:pt idx="0">
                  <c:v>合计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Sheet4!$N$3:$N$11</c:f>
              <c:numCache>
                <c:formatCode>0_ </c:formatCode>
                <c:ptCount val="9"/>
                <c:pt idx="0">
                  <c:v>1964470</c:v>
                </c:pt>
                <c:pt idx="1">
                  <c:v>1619688</c:v>
                </c:pt>
                <c:pt idx="2">
                  <c:v>1836130</c:v>
                </c:pt>
                <c:pt idx="3">
                  <c:v>1816590.54</c:v>
                </c:pt>
                <c:pt idx="4">
                  <c:v>2476317.08</c:v>
                </c:pt>
                <c:pt idx="5">
                  <c:v>1871248.53</c:v>
                </c:pt>
                <c:pt idx="6">
                  <c:v>1994725.14</c:v>
                </c:pt>
                <c:pt idx="7">
                  <c:v>1830659.6</c:v>
                </c:pt>
                <c:pt idx="8">
                  <c:v>1726044.55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58216880"/>
        <c:axId val="-1958220144"/>
      </c:lineChart>
      <c:catAx>
        <c:axId val="-19582119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-1958220688"/>
        <c:crosses val="autoZero"/>
        <c:auto val="1"/>
        <c:lblAlgn val="ctr"/>
        <c:lblOffset val="100"/>
        <c:noMultiLvlLbl val="0"/>
      </c:catAx>
      <c:valAx>
        <c:axId val="-1958220688"/>
        <c:scaling>
          <c:orientation val="minMax"/>
        </c:scaling>
        <c:delete val="0"/>
        <c:axPos val="l"/>
        <c:majorGridlines/>
        <c:numFmt formatCode="0_ " sourceLinked="1"/>
        <c:majorTickMark val="none"/>
        <c:minorTickMark val="none"/>
        <c:tickLblPos val="nextTo"/>
        <c:crossAx val="-1958211984"/>
        <c:crosses val="autoZero"/>
        <c:crossBetween val="between"/>
        <c:dispUnits>
          <c:builtInUnit val="tenThousands"/>
          <c:dispUnitsLbl>
            <c:layout/>
          </c:dispUnitsLbl>
        </c:dispUnits>
      </c:valAx>
      <c:valAx>
        <c:axId val="-1958220144"/>
        <c:scaling>
          <c:orientation val="minMax"/>
        </c:scaling>
        <c:delete val="1"/>
        <c:axPos val="r"/>
        <c:numFmt formatCode="0_ " sourceLinked="1"/>
        <c:majorTickMark val="out"/>
        <c:minorTickMark val="none"/>
        <c:tickLblPos val="nextTo"/>
        <c:crossAx val="-1958216880"/>
        <c:crosses val="max"/>
        <c:crossBetween val="between"/>
        <c:dispUnits>
          <c:builtInUnit val="tenThousands"/>
          <c:dispUnitsLbl>
            <c:layout/>
          </c:dispUnitsLbl>
        </c:dispUnits>
      </c:valAx>
      <c:catAx>
        <c:axId val="-19582168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958220144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51429807235925462"/>
          <c:y val="2.6809427123018582E-2"/>
          <c:w val="0.43597809777532803"/>
          <c:h val="0.2116907512541456"/>
        </c:manualLayout>
      </c:layout>
      <c:overlay val="0"/>
    </c:legend>
    <c:plotVisOnly val="1"/>
    <c:dispBlanksAs val="gap"/>
    <c:showDLblsOverMax val="0"/>
  </c:chart>
  <c:spPr>
    <a:ln>
      <a:solidFill>
        <a:srgbClr val="5B9BD5"/>
      </a:solidFill>
    </a:ln>
  </c:spPr>
  <c:txPr>
    <a:bodyPr/>
    <a:lstStyle/>
    <a:p>
      <a:pPr>
        <a:defRPr>
          <a:latin typeface="微软雅黑" pitchFamily="34" charset="-122"/>
          <a:ea typeface="微软雅黑" pitchFamily="34" charset="-122"/>
        </a:defRPr>
      </a:pPr>
      <a:endParaRPr lang="zh-CN"/>
    </a:p>
  </c:txPr>
  <c:externalData r:id="rId2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 altLang="en-US" dirty="0"/>
              <a:t>月日均付费金额</a:t>
            </a:r>
          </a:p>
        </c:rich>
      </c:tx>
      <c:layout/>
      <c:overlay val="0"/>
    </c:title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付费!$B$1</c:f>
              <c:strCache>
                <c:ptCount val="1"/>
                <c:pt idx="0">
                  <c:v>金额</c:v>
                </c:pt>
              </c:strCache>
            </c:strRef>
          </c:tx>
          <c:invertIfNegative val="0"/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付费!$A$2:$A$207</c:f>
              <c:strCache>
                <c:ptCount val="7"/>
                <c:pt idx="0">
                  <c:v>四月老用户日均</c:v>
                </c:pt>
                <c:pt idx="1">
                  <c:v>五月老用户日均</c:v>
                </c:pt>
                <c:pt idx="2">
                  <c:v>六月老用户日均</c:v>
                </c:pt>
                <c:pt idx="3">
                  <c:v>七月老用户日均</c:v>
                </c:pt>
                <c:pt idx="4">
                  <c:v>八月老用户日均</c:v>
                </c:pt>
                <c:pt idx="5">
                  <c:v>九月老用户日均</c:v>
                </c:pt>
                <c:pt idx="6">
                  <c:v>十月老用户日均</c:v>
                </c:pt>
              </c:strCache>
            </c:strRef>
          </c:cat>
          <c:val>
            <c:numRef>
              <c:f>付费!$B$2:$B$207</c:f>
              <c:numCache>
                <c:formatCode>General</c:formatCode>
                <c:ptCount val="7"/>
                <c:pt idx="0">
                  <c:v>57932.183793103424</c:v>
                </c:pt>
                <c:pt idx="1">
                  <c:v>49946.344516129044</c:v>
                </c:pt>
                <c:pt idx="2">
                  <c:v>44328.539666666657</c:v>
                </c:pt>
                <c:pt idx="3">
                  <c:v>49990.106451612904</c:v>
                </c:pt>
                <c:pt idx="4">
                  <c:v>45453.083870967734</c:v>
                </c:pt>
                <c:pt idx="5">
                  <c:v>41424.223333333328</c:v>
                </c:pt>
                <c:pt idx="6">
                  <c:v>41882.529411764699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25B-2646-9749-6C4C145BA4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1956706032"/>
        <c:axId val="-1956708208"/>
        <c:axId val="0"/>
      </c:bar3DChart>
      <c:catAx>
        <c:axId val="-19567060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956708208"/>
        <c:crosses val="autoZero"/>
        <c:auto val="1"/>
        <c:lblAlgn val="ctr"/>
        <c:lblOffset val="100"/>
        <c:noMultiLvlLbl val="0"/>
      </c:catAx>
      <c:valAx>
        <c:axId val="-19567082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195670603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zh-CN" altLang="en-US" sz="1400" dirty="0" smtClean="0"/>
              <a:t>各月</a:t>
            </a:r>
            <a:r>
              <a:rPr lang="zh-CN" sz="1400" dirty="0" smtClean="0"/>
              <a:t>日均</a:t>
            </a:r>
            <a:r>
              <a:rPr lang="zh-CN" sz="1400" dirty="0"/>
              <a:t>充值</a:t>
            </a:r>
          </a:p>
        </c:rich>
      </c:tx>
      <c:layout>
        <c:manualLayout>
          <c:xMode val="edge"/>
          <c:yMode val="edge"/>
          <c:x val="0.28146011194857229"/>
          <c:y val="3.7037037037037035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2308573928258967"/>
          <c:y val="0.20596092155147272"/>
          <c:w val="0.84107983377077877"/>
          <c:h val="0.671832531350247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Sheet1!$J$2</c:f>
              <c:strCache>
                <c:ptCount val="1"/>
                <c:pt idx="0">
                  <c:v>AndroidApp</c:v>
                </c:pt>
              </c:strCache>
            </c:strRef>
          </c:tx>
          <c:invertIfNegative val="0"/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Sheet1!$J$3:$J$11</c:f>
              <c:numCache>
                <c:formatCode>#,##0_ </c:formatCode>
                <c:ptCount val="9"/>
                <c:pt idx="0">
                  <c:v>27316.352903225808</c:v>
                </c:pt>
                <c:pt idx="1">
                  <c:v>30347.078571428574</c:v>
                </c:pt>
                <c:pt idx="2">
                  <c:v>31145.290322580644</c:v>
                </c:pt>
                <c:pt idx="3">
                  <c:v>30569.620333333332</c:v>
                </c:pt>
                <c:pt idx="4">
                  <c:v>32633.585483870967</c:v>
                </c:pt>
                <c:pt idx="5">
                  <c:v>29562.469666666668</c:v>
                </c:pt>
                <c:pt idx="6">
                  <c:v>27312.881935483874</c:v>
                </c:pt>
                <c:pt idx="7">
                  <c:v>28156.290322580644</c:v>
                </c:pt>
                <c:pt idx="8">
                  <c:v>27186.476666666669</c:v>
                </c:pt>
              </c:numCache>
            </c:numRef>
          </c:val>
        </c:ser>
        <c:ser>
          <c:idx val="1"/>
          <c:order val="1"/>
          <c:tx>
            <c:strRef>
              <c:f>Sheet1!$K$2</c:f>
              <c:strCache>
                <c:ptCount val="1"/>
                <c:pt idx="0">
                  <c:v>iOSApp</c:v>
                </c:pt>
              </c:strCache>
            </c:strRef>
          </c:tx>
          <c:invertIfNegative val="0"/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Sheet1!$K$3:$K$11</c:f>
              <c:numCache>
                <c:formatCode>#,##0_ </c:formatCode>
                <c:ptCount val="9"/>
                <c:pt idx="0">
                  <c:v>6082.6064516129009</c:v>
                </c:pt>
                <c:pt idx="1">
                  <c:v>6696.2214285714281</c:v>
                </c:pt>
                <c:pt idx="2">
                  <c:v>8208.4903225806429</c:v>
                </c:pt>
                <c:pt idx="3">
                  <c:v>7753.3066666666664</c:v>
                </c:pt>
                <c:pt idx="4">
                  <c:v>8281.7032258064519</c:v>
                </c:pt>
                <c:pt idx="5">
                  <c:v>7632.9466666666649</c:v>
                </c:pt>
                <c:pt idx="6">
                  <c:v>7765.9935483870968</c:v>
                </c:pt>
                <c:pt idx="7">
                  <c:v>10601.941935483872</c:v>
                </c:pt>
                <c:pt idx="8">
                  <c:v>9846.373333333333</c:v>
                </c:pt>
              </c:numCache>
            </c:numRef>
          </c:val>
        </c:ser>
        <c:ser>
          <c:idx val="2"/>
          <c:order val="2"/>
          <c:tx>
            <c:strRef>
              <c:f>Sheet1!$L$2</c:f>
              <c:strCache>
                <c:ptCount val="1"/>
                <c:pt idx="0">
                  <c:v>H5</c:v>
                </c:pt>
              </c:strCache>
            </c:strRef>
          </c:tx>
          <c:invertIfNegative val="0"/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Sheet1!$L$3:$L$11</c:f>
              <c:numCache>
                <c:formatCode>#,##0_ </c:formatCode>
                <c:ptCount val="9"/>
                <c:pt idx="0">
                  <c:v>17357.056451612902</c:v>
                </c:pt>
                <c:pt idx="1">
                  <c:v>11971.350000000002</c:v>
                </c:pt>
                <c:pt idx="2">
                  <c:v>11175.136129032257</c:v>
                </c:pt>
                <c:pt idx="3">
                  <c:v>14059.382000000001</c:v>
                </c:pt>
                <c:pt idx="4">
                  <c:v>24154.61</c:v>
                </c:pt>
                <c:pt idx="5">
                  <c:v>17683.440999999999</c:v>
                </c:pt>
                <c:pt idx="6">
                  <c:v>16720.939354838709</c:v>
                </c:pt>
                <c:pt idx="7">
                  <c:v>13166.064516129032</c:v>
                </c:pt>
                <c:pt idx="8">
                  <c:v>14185.946666666667</c:v>
                </c:pt>
              </c:numCache>
            </c:numRef>
          </c:val>
        </c:ser>
        <c:ser>
          <c:idx val="3"/>
          <c:order val="3"/>
          <c:tx>
            <c:strRef>
              <c:f>Sheet1!$M$2</c:f>
              <c:strCache>
                <c:ptCount val="1"/>
                <c:pt idx="0">
                  <c:v>PC</c:v>
                </c:pt>
              </c:strCache>
            </c:strRef>
          </c:tx>
          <c:invertIfNegative val="0"/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Sheet1!$M$3:$M$11</c:f>
              <c:numCache>
                <c:formatCode>#,##0_ </c:formatCode>
                <c:ptCount val="9"/>
                <c:pt idx="0">
                  <c:v>12613.927741935484</c:v>
                </c:pt>
                <c:pt idx="1">
                  <c:v>8831.625357142857</c:v>
                </c:pt>
                <c:pt idx="2">
                  <c:v>8702.4516129032254</c:v>
                </c:pt>
                <c:pt idx="3">
                  <c:v>8424.1333333333332</c:v>
                </c:pt>
                <c:pt idx="4">
                  <c:v>14811.487096774194</c:v>
                </c:pt>
                <c:pt idx="5">
                  <c:v>7496.1009999999997</c:v>
                </c:pt>
                <c:pt idx="6">
                  <c:v>12546.967741935483</c:v>
                </c:pt>
                <c:pt idx="7">
                  <c:v>7129.2258064516127</c:v>
                </c:pt>
                <c:pt idx="8">
                  <c:v>6316.5083333333332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-1958219600"/>
        <c:axId val="-1958216336"/>
      </c:barChart>
      <c:lineChart>
        <c:grouping val="standard"/>
        <c:varyColors val="0"/>
        <c:ser>
          <c:idx val="4"/>
          <c:order val="4"/>
          <c:tx>
            <c:strRef>
              <c:f>Sheet1!$N$2</c:f>
              <c:strCache>
                <c:ptCount val="1"/>
                <c:pt idx="0">
                  <c:v>总计</c:v>
                </c:pt>
              </c:strCache>
            </c:strRef>
          </c:tx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Sheet1!$N$3:$N$11</c:f>
              <c:numCache>
                <c:formatCode>#,##0_ </c:formatCode>
                <c:ptCount val="9"/>
                <c:pt idx="0">
                  <c:v>63369.943548387091</c:v>
                </c:pt>
                <c:pt idx="1">
                  <c:v>57846.275357142862</c:v>
                </c:pt>
                <c:pt idx="2">
                  <c:v>59231.368387096765</c:v>
                </c:pt>
                <c:pt idx="3">
                  <c:v>60806.442333333325</c:v>
                </c:pt>
                <c:pt idx="4">
                  <c:v>79881.38580645161</c:v>
                </c:pt>
                <c:pt idx="5">
                  <c:v>62374.958333333336</c:v>
                </c:pt>
                <c:pt idx="6">
                  <c:v>64346.782580645166</c:v>
                </c:pt>
                <c:pt idx="7">
                  <c:v>59053.522580645156</c:v>
                </c:pt>
                <c:pt idx="8">
                  <c:v>57535.305000000008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58223408"/>
        <c:axId val="-1958215792"/>
      </c:lineChart>
      <c:catAx>
        <c:axId val="-195821960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-1958216336"/>
        <c:crosses val="autoZero"/>
        <c:auto val="1"/>
        <c:lblAlgn val="ctr"/>
        <c:lblOffset val="100"/>
        <c:noMultiLvlLbl val="0"/>
      </c:catAx>
      <c:valAx>
        <c:axId val="-1958216336"/>
        <c:scaling>
          <c:orientation val="minMax"/>
        </c:scaling>
        <c:delete val="0"/>
        <c:axPos val="l"/>
        <c:majorGridlines/>
        <c:numFmt formatCode="#,##0_ " sourceLinked="1"/>
        <c:majorTickMark val="none"/>
        <c:minorTickMark val="none"/>
        <c:tickLblPos val="nextTo"/>
        <c:crossAx val="-1958219600"/>
        <c:crosses val="autoZero"/>
        <c:crossBetween val="between"/>
        <c:dispUnits>
          <c:builtInUnit val="tenThousands"/>
          <c:dispUnitsLbl>
            <c:layout/>
          </c:dispUnitsLbl>
        </c:dispUnits>
      </c:valAx>
      <c:valAx>
        <c:axId val="-1958215792"/>
        <c:scaling>
          <c:orientation val="minMax"/>
        </c:scaling>
        <c:delete val="1"/>
        <c:axPos val="r"/>
        <c:numFmt formatCode="#,##0_ " sourceLinked="1"/>
        <c:majorTickMark val="out"/>
        <c:minorTickMark val="none"/>
        <c:tickLblPos val="nextTo"/>
        <c:crossAx val="-1958223408"/>
        <c:crosses val="max"/>
        <c:crossBetween val="between"/>
        <c:dispUnits>
          <c:builtInUnit val="tenThousands"/>
          <c:dispUnitsLbl>
            <c:layout/>
          </c:dispUnitsLbl>
        </c:dispUnits>
      </c:valAx>
      <c:catAx>
        <c:axId val="-195822340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958215792"/>
        <c:crosses val="autoZero"/>
        <c:auto val="1"/>
        <c:lblAlgn val="ctr"/>
        <c:lblOffset val="100"/>
        <c:noMultiLvlLbl val="0"/>
      </c:catAx>
      <c:spPr>
        <a:ln>
          <a:solidFill>
            <a:srgbClr val="5B9BD5"/>
          </a:solidFill>
        </a:ln>
      </c:spPr>
    </c:plotArea>
    <c:legend>
      <c:legendPos val="r"/>
      <c:layout>
        <c:manualLayout>
          <c:xMode val="edge"/>
          <c:yMode val="edge"/>
          <c:x val="0.56928465070447232"/>
          <c:y val="0"/>
          <c:w val="0.41109533092496842"/>
          <c:h val="0.20099336541265675"/>
        </c:manualLayout>
      </c:layout>
      <c:overlay val="0"/>
    </c:legend>
    <c:plotVisOnly val="1"/>
    <c:dispBlanksAs val="gap"/>
    <c:showDLblsOverMax val="0"/>
  </c:chart>
  <c:spPr>
    <a:ln>
      <a:solidFill>
        <a:srgbClr val="5B9BD5"/>
      </a:solidFill>
    </a:ln>
  </c:spPr>
  <c:txPr>
    <a:bodyPr/>
    <a:lstStyle/>
    <a:p>
      <a:pPr>
        <a:defRPr>
          <a:latin typeface="微软雅黑" pitchFamily="34" charset="-122"/>
          <a:ea typeface="微软雅黑" pitchFamily="34" charset="-122"/>
        </a:defRPr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>
                <a:latin typeface="微软雅黑" pitchFamily="34" charset="-122"/>
                <a:ea typeface="微软雅黑" pitchFamily="34" charset="-122"/>
              </a:defRPr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各月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日均充值用户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数</a:t>
            </a:r>
          </a:p>
        </c:rich>
      </c:tx>
      <c:layout>
        <c:manualLayout>
          <c:xMode val="edge"/>
          <c:yMode val="edge"/>
          <c:x val="6.8262872493841054E-2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7.9150071714915241E-2"/>
          <c:y val="0.20524274497465581"/>
          <c:w val="0.84119285863231896"/>
          <c:h val="0.6745277196524370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Sheet1!$F$2</c:f>
              <c:strCache>
                <c:ptCount val="1"/>
                <c:pt idx="0">
                  <c:v>AndroidApp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Sheet1!$F$3:$F$11</c:f>
              <c:numCache>
                <c:formatCode>0_ </c:formatCode>
                <c:ptCount val="9"/>
                <c:pt idx="0">
                  <c:v>1520.741935483871</c:v>
                </c:pt>
                <c:pt idx="1">
                  <c:v>1647.25</c:v>
                </c:pt>
                <c:pt idx="2">
                  <c:v>1476.3225806451612</c:v>
                </c:pt>
                <c:pt idx="3">
                  <c:v>1312.9666666666667</c:v>
                </c:pt>
                <c:pt idx="4">
                  <c:v>1317.516129032258</c:v>
                </c:pt>
                <c:pt idx="5">
                  <c:v>1220.7333333333333</c:v>
                </c:pt>
                <c:pt idx="6">
                  <c:v>1147.2903225806451</c:v>
                </c:pt>
                <c:pt idx="7">
                  <c:v>1100.3870967741937</c:v>
                </c:pt>
                <c:pt idx="8">
                  <c:v>1095.0999999999999</c:v>
                </c:pt>
              </c:numCache>
            </c:numRef>
          </c:val>
        </c:ser>
        <c:ser>
          <c:idx val="1"/>
          <c:order val="1"/>
          <c:tx>
            <c:strRef>
              <c:f>Sheet1!$G$2</c:f>
              <c:strCache>
                <c:ptCount val="1"/>
                <c:pt idx="0">
                  <c:v>iOSApp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Sheet1!$G$3:$G$11</c:f>
              <c:numCache>
                <c:formatCode>0_ </c:formatCode>
                <c:ptCount val="9"/>
                <c:pt idx="0">
                  <c:v>301.87096774193549</c:v>
                </c:pt>
                <c:pt idx="1">
                  <c:v>350.03571428571428</c:v>
                </c:pt>
                <c:pt idx="2">
                  <c:v>445.58064516129031</c:v>
                </c:pt>
                <c:pt idx="3">
                  <c:v>392.9</c:v>
                </c:pt>
                <c:pt idx="4">
                  <c:v>434.64516129032256</c:v>
                </c:pt>
                <c:pt idx="5">
                  <c:v>414.3</c:v>
                </c:pt>
                <c:pt idx="6">
                  <c:v>401.09677419354841</c:v>
                </c:pt>
                <c:pt idx="7">
                  <c:v>371.70967741935482</c:v>
                </c:pt>
                <c:pt idx="8">
                  <c:v>376.86666666666667</c:v>
                </c:pt>
              </c:numCache>
            </c:numRef>
          </c:val>
        </c:ser>
        <c:ser>
          <c:idx val="2"/>
          <c:order val="2"/>
          <c:tx>
            <c:strRef>
              <c:f>Sheet1!$H$2</c:f>
              <c:strCache>
                <c:ptCount val="1"/>
                <c:pt idx="0">
                  <c:v>H5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Sheet1!$H$3:$H$11</c:f>
              <c:numCache>
                <c:formatCode>0_ </c:formatCode>
                <c:ptCount val="9"/>
                <c:pt idx="0">
                  <c:v>630.77419354838707</c:v>
                </c:pt>
                <c:pt idx="1">
                  <c:v>530.07142857142856</c:v>
                </c:pt>
                <c:pt idx="2">
                  <c:v>524.09677419354841</c:v>
                </c:pt>
                <c:pt idx="3">
                  <c:v>649.83333333333337</c:v>
                </c:pt>
                <c:pt idx="4">
                  <c:v>891.54838709677415</c:v>
                </c:pt>
                <c:pt idx="5">
                  <c:v>804.8</c:v>
                </c:pt>
                <c:pt idx="6">
                  <c:v>663.0322580645161</c:v>
                </c:pt>
                <c:pt idx="7">
                  <c:v>448.45161290322579</c:v>
                </c:pt>
                <c:pt idx="8">
                  <c:v>547.4</c:v>
                </c:pt>
              </c:numCache>
            </c:numRef>
          </c:val>
        </c:ser>
        <c:ser>
          <c:idx val="3"/>
          <c:order val="3"/>
          <c:tx>
            <c:strRef>
              <c:f>Sheet1!$I$2</c:f>
              <c:strCache>
                <c:ptCount val="1"/>
                <c:pt idx="0">
                  <c:v>PC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Sheet1!$I$3:$I$11</c:f>
              <c:numCache>
                <c:formatCode>0_ </c:formatCode>
                <c:ptCount val="9"/>
                <c:pt idx="0">
                  <c:v>222.12903225806451</c:v>
                </c:pt>
                <c:pt idx="1">
                  <c:v>226.75</c:v>
                </c:pt>
                <c:pt idx="2">
                  <c:v>233.38709677419354</c:v>
                </c:pt>
                <c:pt idx="3">
                  <c:v>215.43333333333334</c:v>
                </c:pt>
                <c:pt idx="4">
                  <c:v>237.48387096774192</c:v>
                </c:pt>
                <c:pt idx="5">
                  <c:v>210.23333333333332</c:v>
                </c:pt>
                <c:pt idx="6">
                  <c:v>221.64516129032259</c:v>
                </c:pt>
                <c:pt idx="7">
                  <c:v>195.12903225806451</c:v>
                </c:pt>
                <c:pt idx="8">
                  <c:v>190.9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-1958219056"/>
        <c:axId val="-1958222864"/>
      </c:barChart>
      <c:lineChart>
        <c:grouping val="standard"/>
        <c:varyColors val="0"/>
        <c:ser>
          <c:idx val="4"/>
          <c:order val="4"/>
          <c:tx>
            <c:strRef>
              <c:f>Sheet1!$J$2</c:f>
              <c:strCache>
                <c:ptCount val="1"/>
                <c:pt idx="0">
                  <c:v>APP付费率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rgbClr val="FF0000"/>
                    </a:solidFill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Sheet1!$J$3:$J$11</c:f>
              <c:numCache>
                <c:formatCode>0.00%</c:formatCode>
                <c:ptCount val="9"/>
                <c:pt idx="0">
                  <c:v>1.078374283156225E-2</c:v>
                </c:pt>
                <c:pt idx="1">
                  <c:v>1.3877808088505849E-2</c:v>
                </c:pt>
                <c:pt idx="2">
                  <c:v>1.5862775899251901E-2</c:v>
                </c:pt>
                <c:pt idx="3">
                  <c:v>1.4617153733749357E-2</c:v>
                </c:pt>
                <c:pt idx="4">
                  <c:v>1.4607693720630713E-2</c:v>
                </c:pt>
                <c:pt idx="5">
                  <c:v>1.4649969924120378E-2</c:v>
                </c:pt>
                <c:pt idx="6">
                  <c:v>1.4053369427070479E-2</c:v>
                </c:pt>
                <c:pt idx="7">
                  <c:v>1.2181186439818375E-2</c:v>
                </c:pt>
                <c:pt idx="8">
                  <c:v>1.170394290806101E-2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58217968"/>
        <c:axId val="-1958218512"/>
      </c:lineChart>
      <c:catAx>
        <c:axId val="-1958219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-1958222864"/>
        <c:crosses val="autoZero"/>
        <c:auto val="1"/>
        <c:lblAlgn val="ctr"/>
        <c:lblOffset val="100"/>
        <c:noMultiLvlLbl val="0"/>
      </c:catAx>
      <c:valAx>
        <c:axId val="-1958222864"/>
        <c:scaling>
          <c:orientation val="minMax"/>
        </c:scaling>
        <c:delete val="0"/>
        <c:axPos val="l"/>
        <c:majorGridlines/>
        <c:numFmt formatCode="0_ " sourceLinked="1"/>
        <c:majorTickMark val="none"/>
        <c:minorTickMark val="none"/>
        <c:tickLblPos val="nextTo"/>
        <c:crossAx val="-1958219056"/>
        <c:crosses val="autoZero"/>
        <c:crossBetween val="between"/>
      </c:valAx>
      <c:valAx>
        <c:axId val="-1958218512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crossAx val="-1958217968"/>
        <c:crosses val="max"/>
        <c:crossBetween val="between"/>
      </c:valAx>
      <c:catAx>
        <c:axId val="-19582179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958218512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54161416952696773"/>
          <c:y val="3.6810341764794228E-3"/>
          <c:w val="0.42946564011376792"/>
          <c:h val="0.16008469675054418"/>
        </c:manualLayout>
      </c:layout>
      <c:overlay val="0"/>
    </c:legend>
    <c:plotVisOnly val="1"/>
    <c:dispBlanksAs val="gap"/>
    <c:showDLblsOverMax val="0"/>
  </c:chart>
  <c:spPr>
    <a:ln>
      <a:solidFill>
        <a:schemeClr val="accent1"/>
      </a:solidFill>
    </a:ln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>
                <a:latin typeface="微软雅黑" pitchFamily="34" charset="-122"/>
                <a:ea typeface="微软雅黑" pitchFamily="34" charset="-122"/>
              </a:defRPr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月充值用户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数</a:t>
            </a:r>
          </a:p>
        </c:rich>
      </c:tx>
      <c:layout>
        <c:manualLayout>
          <c:xMode val="edge"/>
          <c:yMode val="edge"/>
          <c:x val="0.19166666666666668"/>
          <c:y val="4.6296296296296294E-3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8.6184716040929671E-2"/>
          <c:y val="0.20596092155147272"/>
          <c:w val="0.81543154931720496"/>
          <c:h val="0.671832531350247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Sheet4!$F$2</c:f>
              <c:strCache>
                <c:ptCount val="1"/>
                <c:pt idx="0">
                  <c:v>AndroidApp</c:v>
                </c:pt>
              </c:strCache>
            </c:strRef>
          </c:tx>
          <c:invertIfNegative val="0"/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Sheet4!$F$3:$F$11</c:f>
              <c:numCache>
                <c:formatCode>0_ </c:formatCode>
                <c:ptCount val="9"/>
                <c:pt idx="0">
                  <c:v>47151</c:v>
                </c:pt>
                <c:pt idx="1">
                  <c:v>46116</c:v>
                </c:pt>
                <c:pt idx="2">
                  <c:v>45756</c:v>
                </c:pt>
                <c:pt idx="3">
                  <c:v>22982</c:v>
                </c:pt>
                <c:pt idx="4">
                  <c:v>23713</c:v>
                </c:pt>
                <c:pt idx="5">
                  <c:v>21236</c:v>
                </c:pt>
                <c:pt idx="6">
                  <c:v>20909</c:v>
                </c:pt>
                <c:pt idx="7">
                  <c:v>21886</c:v>
                </c:pt>
                <c:pt idx="8">
                  <c:v>21366</c:v>
                </c:pt>
              </c:numCache>
            </c:numRef>
          </c:val>
        </c:ser>
        <c:ser>
          <c:idx val="1"/>
          <c:order val="1"/>
          <c:tx>
            <c:strRef>
              <c:f>Sheet4!$G$2</c:f>
              <c:strCache>
                <c:ptCount val="1"/>
                <c:pt idx="0">
                  <c:v>iOSApp</c:v>
                </c:pt>
              </c:strCache>
            </c:strRef>
          </c:tx>
          <c:invertIfNegative val="0"/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Sheet4!$G$3:$G$11</c:f>
              <c:numCache>
                <c:formatCode>0_ </c:formatCode>
                <c:ptCount val="9"/>
                <c:pt idx="0">
                  <c:v>9362</c:v>
                </c:pt>
                <c:pt idx="1">
                  <c:v>9800</c:v>
                </c:pt>
                <c:pt idx="2">
                  <c:v>13826</c:v>
                </c:pt>
                <c:pt idx="3">
                  <c:v>6656</c:v>
                </c:pt>
                <c:pt idx="4">
                  <c:v>7143</c:v>
                </c:pt>
                <c:pt idx="5">
                  <c:v>6639</c:v>
                </c:pt>
                <c:pt idx="6">
                  <c:v>6503</c:v>
                </c:pt>
                <c:pt idx="7">
                  <c:v>6975</c:v>
                </c:pt>
                <c:pt idx="8">
                  <c:v>6742</c:v>
                </c:pt>
              </c:numCache>
            </c:numRef>
          </c:val>
        </c:ser>
        <c:ser>
          <c:idx val="2"/>
          <c:order val="2"/>
          <c:tx>
            <c:strRef>
              <c:f>Sheet4!$H$2</c:f>
              <c:strCache>
                <c:ptCount val="1"/>
                <c:pt idx="0">
                  <c:v>H5</c:v>
                </c:pt>
              </c:strCache>
            </c:strRef>
          </c:tx>
          <c:invertIfNegative val="0"/>
          <c:dLbls>
            <c:dLbl>
              <c:idx val="4"/>
              <c:layout>
                <c:manualLayout>
                  <c:x val="0"/>
                  <c:y val="2.77777777777777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"/>
                  <c:y val="1.85185185185185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0"/>
                  <c:y val="3.24074074074074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#,##0.00_);[Red]\(#,##0.0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Sheet4!$H$3:$H$11</c:f>
              <c:numCache>
                <c:formatCode>0_ </c:formatCode>
                <c:ptCount val="9"/>
                <c:pt idx="0">
                  <c:v>19561</c:v>
                </c:pt>
                <c:pt idx="1">
                  <c:v>14840</c:v>
                </c:pt>
                <c:pt idx="2">
                  <c:v>16244</c:v>
                </c:pt>
                <c:pt idx="3">
                  <c:v>13972</c:v>
                </c:pt>
                <c:pt idx="4">
                  <c:v>20376</c:v>
                </c:pt>
                <c:pt idx="5">
                  <c:v>17640</c:v>
                </c:pt>
                <c:pt idx="6">
                  <c:v>15510</c:v>
                </c:pt>
                <c:pt idx="7">
                  <c:v>11256</c:v>
                </c:pt>
                <c:pt idx="8">
                  <c:v>12914</c:v>
                </c:pt>
              </c:numCache>
            </c:numRef>
          </c:val>
        </c:ser>
        <c:ser>
          <c:idx val="3"/>
          <c:order val="3"/>
          <c:tx>
            <c:strRef>
              <c:f>Sheet4!$I$2</c:f>
              <c:strCache>
                <c:ptCount val="1"/>
                <c:pt idx="0">
                  <c:v>PC</c:v>
                </c:pt>
              </c:strCache>
            </c:strRef>
          </c:tx>
          <c:invertIfNegative val="0"/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Sheet4!$I$3:$I$11</c:f>
              <c:numCache>
                <c:formatCode>0_ </c:formatCode>
                <c:ptCount val="9"/>
                <c:pt idx="0">
                  <c:v>6882</c:v>
                </c:pt>
                <c:pt idx="1">
                  <c:v>6356</c:v>
                </c:pt>
                <c:pt idx="2">
                  <c:v>7223</c:v>
                </c:pt>
                <c:pt idx="3">
                  <c:v>4659</c:v>
                </c:pt>
                <c:pt idx="4">
                  <c:v>5042</c:v>
                </c:pt>
                <c:pt idx="5">
                  <c:v>4577</c:v>
                </c:pt>
                <c:pt idx="6">
                  <c:v>5032</c:v>
                </c:pt>
                <c:pt idx="7">
                  <c:v>4319</c:v>
                </c:pt>
                <c:pt idx="8">
                  <c:v>4060.0000000000005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-1958210352"/>
        <c:axId val="-1958215248"/>
      </c:barChart>
      <c:lineChart>
        <c:grouping val="standard"/>
        <c:varyColors val="0"/>
        <c:ser>
          <c:idx val="4"/>
          <c:order val="4"/>
          <c:tx>
            <c:strRef>
              <c:f>Sheet4!$J$2</c:f>
              <c:strCache>
                <c:ptCount val="1"/>
                <c:pt idx="0">
                  <c:v>APP付费率</c:v>
                </c:pt>
              </c:strCache>
            </c:strRef>
          </c:tx>
          <c:dLbls>
            <c:dLbl>
              <c:idx val="4"/>
              <c:layout>
                <c:manualLayout>
                  <c:x val="-2.8846665905892199E-2"/>
                  <c:y val="-9.2592592592592587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4.3339419529080603E-2"/>
                  <c:y val="-9.2592592592592587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5.0585796340674893E-2"/>
                  <c:y val="-2.777777777777777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rgbClr val="FF0000"/>
                    </a:solidFill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Sheet4!$J$3:$J$11</c:f>
              <c:numCache>
                <c:formatCode>0.00%</c:formatCode>
                <c:ptCount val="9"/>
                <c:pt idx="0">
                  <c:v>5.3107981750092799E-2</c:v>
                </c:pt>
                <c:pt idx="1">
                  <c:v>7.7496108979076495E-2</c:v>
                </c:pt>
                <c:pt idx="2">
                  <c:v>9.436221330402364E-2</c:v>
                </c:pt>
                <c:pt idx="3">
                  <c:v>5.8250442705723042E-2</c:v>
                </c:pt>
                <c:pt idx="4">
                  <c:v>4.8110115660110829E-2</c:v>
                </c:pt>
                <c:pt idx="5">
                  <c:v>4.4906079840190738E-2</c:v>
                </c:pt>
                <c:pt idx="6">
                  <c:v>3.8845627882918947E-2</c:v>
                </c:pt>
                <c:pt idx="7">
                  <c:v>3.1069112924669164E-2</c:v>
                </c:pt>
                <c:pt idx="8">
                  <c:v>3.1083877146361179E-2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58214160"/>
        <c:axId val="-1958214704"/>
      </c:lineChart>
      <c:catAx>
        <c:axId val="-19582103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-1958215248"/>
        <c:crosses val="autoZero"/>
        <c:auto val="1"/>
        <c:lblAlgn val="ctr"/>
        <c:lblOffset val="100"/>
        <c:noMultiLvlLbl val="0"/>
      </c:catAx>
      <c:valAx>
        <c:axId val="-1958215248"/>
        <c:scaling>
          <c:orientation val="minMax"/>
        </c:scaling>
        <c:delete val="0"/>
        <c:axPos val="l"/>
        <c:majorGridlines/>
        <c:numFmt formatCode="0_ " sourceLinked="1"/>
        <c:majorTickMark val="none"/>
        <c:minorTickMark val="none"/>
        <c:tickLblPos val="nextTo"/>
        <c:crossAx val="-1958210352"/>
        <c:crosses val="autoZero"/>
        <c:crossBetween val="between"/>
        <c:dispUnits>
          <c:builtInUnit val="tenThousands"/>
          <c:dispUnitsLbl>
            <c:layout/>
          </c:dispUnitsLbl>
        </c:dispUnits>
      </c:valAx>
      <c:valAx>
        <c:axId val="-1958214704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crossAx val="-1958214160"/>
        <c:crosses val="max"/>
        <c:crossBetween val="between"/>
      </c:valAx>
      <c:catAx>
        <c:axId val="-19582141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958214704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47966754155730534"/>
          <c:y val="1.6327282006415863E-2"/>
          <c:w val="0.45028414926395072"/>
          <c:h val="0.20562299504228637"/>
        </c:manualLayout>
      </c:layout>
      <c:overlay val="0"/>
    </c:legend>
    <c:plotVisOnly val="1"/>
    <c:dispBlanksAs val="gap"/>
    <c:showDLblsOverMax val="0"/>
  </c:chart>
  <c:spPr>
    <a:ln>
      <a:solidFill>
        <a:schemeClr val="accent1"/>
      </a:solidFill>
    </a:ln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err="1" smtClean="0"/>
              <a:t>17k</a:t>
            </a:r>
            <a:r>
              <a:rPr lang="zh-CN" altLang="en-US" dirty="0" smtClean="0"/>
              <a:t>、追书，</a:t>
            </a:r>
            <a:r>
              <a:rPr lang="en-US" altLang="zh-CN" dirty="0" err="1" smtClean="0"/>
              <a:t>QQ</a:t>
            </a:r>
            <a:r>
              <a:rPr lang="zh-CN" altLang="en-US" dirty="0" smtClean="0"/>
              <a:t>阅读时长对比</a:t>
            </a:r>
            <a:endParaRPr lang="zh-CN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单机日时长（分）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17k</c:v>
                </c:pt>
                <c:pt idx="1">
                  <c:v>追书神器</c:v>
                </c:pt>
                <c:pt idx="2">
                  <c:v>QQ阅读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</c:v>
                </c:pt>
                <c:pt idx="1">
                  <c:v>119.51</c:v>
                </c:pt>
                <c:pt idx="2">
                  <c:v>68.67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单机月时长（分）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17k</c:v>
                </c:pt>
                <c:pt idx="1">
                  <c:v>追书神器</c:v>
                </c:pt>
                <c:pt idx="2">
                  <c:v>QQ阅读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238</c:v>
                </c:pt>
                <c:pt idx="1">
                  <c:v>681</c:v>
                </c:pt>
                <c:pt idx="2">
                  <c:v>448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56694064"/>
        <c:axId val="-1956707664"/>
      </c:barChart>
      <c:catAx>
        <c:axId val="-1956694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956707664"/>
        <c:crosses val="autoZero"/>
        <c:auto val="1"/>
        <c:lblAlgn val="ctr"/>
        <c:lblOffset val="100"/>
        <c:noMultiLvlLbl val="0"/>
      </c:catAx>
      <c:valAx>
        <c:axId val="-1956707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956694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200"/>
            </a:pPr>
            <a:r>
              <a:rPr lang="en-US" sz="1200"/>
              <a:t>30</a:t>
            </a:r>
            <a:r>
              <a:rPr lang="zh-CN" sz="1200"/>
              <a:t>日留存率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0090197488200572"/>
          <c:y val="0.21703567686450262"/>
          <c:w val="0.79356456731568348"/>
          <c:h val="0.52936665525504967"/>
        </c:manualLayout>
      </c:layout>
      <c:lineChart>
        <c:grouping val="stacked"/>
        <c:varyColors val="0"/>
        <c:ser>
          <c:idx val="0"/>
          <c:order val="0"/>
          <c:tx>
            <c:strRef>
              <c:f>Sheet4!$A$2</c:f>
              <c:strCache>
                <c:ptCount val="1"/>
                <c:pt idx="0">
                  <c:v>目前</c:v>
                </c:pt>
              </c:strCache>
            </c:strRef>
          </c:tx>
          <c:marker>
            <c:symbol val="none"/>
          </c:marker>
          <c:cat>
            <c:strRef>
              <c:f>Sheet4!$B$1:$AE$1</c:f>
              <c:strCache>
                <c:ptCount val="30"/>
                <c:pt idx="0">
                  <c:v>第1天</c:v>
                </c:pt>
                <c:pt idx="1">
                  <c:v>第2天</c:v>
                </c:pt>
                <c:pt idx="2">
                  <c:v>第3天</c:v>
                </c:pt>
                <c:pt idx="3">
                  <c:v>第4天</c:v>
                </c:pt>
                <c:pt idx="4">
                  <c:v>第5天</c:v>
                </c:pt>
                <c:pt idx="5">
                  <c:v>第6天</c:v>
                </c:pt>
                <c:pt idx="6">
                  <c:v>第7天</c:v>
                </c:pt>
                <c:pt idx="7">
                  <c:v>第8天</c:v>
                </c:pt>
                <c:pt idx="8">
                  <c:v>第9天</c:v>
                </c:pt>
                <c:pt idx="9">
                  <c:v>第10天</c:v>
                </c:pt>
                <c:pt idx="10">
                  <c:v>第11天</c:v>
                </c:pt>
                <c:pt idx="11">
                  <c:v>第12天</c:v>
                </c:pt>
                <c:pt idx="12">
                  <c:v>第13天</c:v>
                </c:pt>
                <c:pt idx="13">
                  <c:v>第14天</c:v>
                </c:pt>
                <c:pt idx="14">
                  <c:v>第15天</c:v>
                </c:pt>
                <c:pt idx="15">
                  <c:v>第16天</c:v>
                </c:pt>
                <c:pt idx="16">
                  <c:v>第17天</c:v>
                </c:pt>
                <c:pt idx="17">
                  <c:v>第18天</c:v>
                </c:pt>
                <c:pt idx="18">
                  <c:v>第19天</c:v>
                </c:pt>
                <c:pt idx="19">
                  <c:v>第20天</c:v>
                </c:pt>
                <c:pt idx="20">
                  <c:v>第21天</c:v>
                </c:pt>
                <c:pt idx="21">
                  <c:v>第22天</c:v>
                </c:pt>
                <c:pt idx="22">
                  <c:v>第23天</c:v>
                </c:pt>
                <c:pt idx="23">
                  <c:v>第24天</c:v>
                </c:pt>
                <c:pt idx="24">
                  <c:v>第25天</c:v>
                </c:pt>
                <c:pt idx="25">
                  <c:v>第26天</c:v>
                </c:pt>
                <c:pt idx="26">
                  <c:v>第27天</c:v>
                </c:pt>
                <c:pt idx="27">
                  <c:v>第28天</c:v>
                </c:pt>
                <c:pt idx="28">
                  <c:v>第29天</c:v>
                </c:pt>
                <c:pt idx="29">
                  <c:v>第30天</c:v>
                </c:pt>
              </c:strCache>
            </c:strRef>
          </c:cat>
          <c:val>
            <c:numRef>
              <c:f>Sheet4!$B$2:$AE$2</c:f>
              <c:numCache>
                <c:formatCode>0.00%</c:formatCode>
                <c:ptCount val="30"/>
                <c:pt idx="0">
                  <c:v>0.22</c:v>
                </c:pt>
                <c:pt idx="1">
                  <c:v>0.12888872960312625</c:v>
                </c:pt>
                <c:pt idx="2">
                  <c:v>9.727448786308858E-2</c:v>
                </c:pt>
                <c:pt idx="3">
                  <c:v>8.0787084048460037E-2</c:v>
                </c:pt>
                <c:pt idx="4">
                  <c:v>7.0425545188707167E-2</c:v>
                </c:pt>
                <c:pt idx="5">
                  <c:v>6.336254899696428E-2</c:v>
                </c:pt>
                <c:pt idx="6">
                  <c:v>5.7340219787804819E-2</c:v>
                </c:pt>
                <c:pt idx="7">
                  <c:v>5.2353248035807438E-2</c:v>
                </c:pt>
                <c:pt idx="8">
                  <c:v>4.8680383825592706E-2</c:v>
                </c:pt>
                <c:pt idx="9">
                  <c:v>4.5498650716852301E-2</c:v>
                </c:pt>
                <c:pt idx="10">
                  <c:v>4.3145203573841565E-2</c:v>
                </c:pt>
                <c:pt idx="11">
                  <c:v>4.067229210885058E-2</c:v>
                </c:pt>
                <c:pt idx="12">
                  <c:v>3.927986906710311E-2</c:v>
                </c:pt>
                <c:pt idx="13">
                  <c:v>3.7712231686451284E-2</c:v>
                </c:pt>
                <c:pt idx="14">
                  <c:v>3.6087516907520011E-2</c:v>
                </c:pt>
                <c:pt idx="15">
                  <c:v>3.4342010425253165E-2</c:v>
                </c:pt>
                <c:pt idx="16">
                  <c:v>3.3140730298674079E-2</c:v>
                </c:pt>
                <c:pt idx="17">
                  <c:v>3.195006922293768E-2</c:v>
                </c:pt>
                <c:pt idx="18">
                  <c:v>3.0807193875993379E-2</c:v>
                </c:pt>
                <c:pt idx="19">
                  <c:v>2.9863425732349479E-2</c:v>
                </c:pt>
                <c:pt idx="20">
                  <c:v>2.9283360080067645E-2</c:v>
                </c:pt>
                <c:pt idx="21">
                  <c:v>2.8232074046641527E-2</c:v>
                </c:pt>
                <c:pt idx="22">
                  <c:v>2.6948496276031606E-2</c:v>
                </c:pt>
                <c:pt idx="23">
                  <c:v>2.6259585352612219E-2</c:v>
                </c:pt>
                <c:pt idx="24">
                  <c:v>2.5805620929087305E-2</c:v>
                </c:pt>
                <c:pt idx="25">
                  <c:v>2.5362275556405078E-2</c:v>
                </c:pt>
                <c:pt idx="26">
                  <c:v>2.4743715844818499E-2</c:v>
                </c:pt>
                <c:pt idx="27">
                  <c:v>2.4068078734952474E-2</c:v>
                </c:pt>
                <c:pt idx="28">
                  <c:v>2.3295542786146917E-2</c:v>
                </c:pt>
                <c:pt idx="29">
                  <c:v>2.2671673549138995E-2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Sheet4!$A$3</c:f>
              <c:strCache>
                <c:ptCount val="1"/>
                <c:pt idx="0">
                  <c:v>中级</c:v>
                </c:pt>
              </c:strCache>
            </c:strRef>
          </c:tx>
          <c:marker>
            <c:symbol val="none"/>
          </c:marker>
          <c:cat>
            <c:strRef>
              <c:f>Sheet4!$B$1:$AE$1</c:f>
              <c:strCache>
                <c:ptCount val="30"/>
                <c:pt idx="0">
                  <c:v>第1天</c:v>
                </c:pt>
                <c:pt idx="1">
                  <c:v>第2天</c:v>
                </c:pt>
                <c:pt idx="2">
                  <c:v>第3天</c:v>
                </c:pt>
                <c:pt idx="3">
                  <c:v>第4天</c:v>
                </c:pt>
                <c:pt idx="4">
                  <c:v>第5天</c:v>
                </c:pt>
                <c:pt idx="5">
                  <c:v>第6天</c:v>
                </c:pt>
                <c:pt idx="6">
                  <c:v>第7天</c:v>
                </c:pt>
                <c:pt idx="7">
                  <c:v>第8天</c:v>
                </c:pt>
                <c:pt idx="8">
                  <c:v>第9天</c:v>
                </c:pt>
                <c:pt idx="9">
                  <c:v>第10天</c:v>
                </c:pt>
                <c:pt idx="10">
                  <c:v>第11天</c:v>
                </c:pt>
                <c:pt idx="11">
                  <c:v>第12天</c:v>
                </c:pt>
                <c:pt idx="12">
                  <c:v>第13天</c:v>
                </c:pt>
                <c:pt idx="13">
                  <c:v>第14天</c:v>
                </c:pt>
                <c:pt idx="14">
                  <c:v>第15天</c:v>
                </c:pt>
                <c:pt idx="15">
                  <c:v>第16天</c:v>
                </c:pt>
                <c:pt idx="16">
                  <c:v>第17天</c:v>
                </c:pt>
                <c:pt idx="17">
                  <c:v>第18天</c:v>
                </c:pt>
                <c:pt idx="18">
                  <c:v>第19天</c:v>
                </c:pt>
                <c:pt idx="19">
                  <c:v>第20天</c:v>
                </c:pt>
                <c:pt idx="20">
                  <c:v>第21天</c:v>
                </c:pt>
                <c:pt idx="21">
                  <c:v>第22天</c:v>
                </c:pt>
                <c:pt idx="22">
                  <c:v>第23天</c:v>
                </c:pt>
                <c:pt idx="23">
                  <c:v>第24天</c:v>
                </c:pt>
                <c:pt idx="24">
                  <c:v>第25天</c:v>
                </c:pt>
                <c:pt idx="25">
                  <c:v>第26天</c:v>
                </c:pt>
                <c:pt idx="26">
                  <c:v>第27天</c:v>
                </c:pt>
                <c:pt idx="27">
                  <c:v>第28天</c:v>
                </c:pt>
                <c:pt idx="28">
                  <c:v>第29天</c:v>
                </c:pt>
                <c:pt idx="29">
                  <c:v>第30天</c:v>
                </c:pt>
              </c:strCache>
            </c:strRef>
          </c:cat>
          <c:val>
            <c:numRef>
              <c:f>Sheet4!$B$3:$AE$3</c:f>
              <c:numCache>
                <c:formatCode>0.00%</c:formatCode>
                <c:ptCount val="30"/>
                <c:pt idx="0">
                  <c:v>0.253</c:v>
                </c:pt>
                <c:pt idx="1">
                  <c:v>0.15724425011581403</c:v>
                </c:pt>
                <c:pt idx="2">
                  <c:v>0.12645683422201515</c:v>
                </c:pt>
                <c:pt idx="3">
                  <c:v>0.10906256346542105</c:v>
                </c:pt>
                <c:pt idx="4">
                  <c:v>8.5919165130222741E-2</c:v>
                </c:pt>
                <c:pt idx="5">
                  <c:v>7.7302309776296416E-2</c:v>
                </c:pt>
                <c:pt idx="6">
                  <c:v>6.9955068141121873E-2</c:v>
                </c:pt>
                <c:pt idx="7">
                  <c:v>6.8555966778299435E-2</c:v>
                </c:pt>
                <c:pt idx="8">
                  <c:v>6.7184847442733439E-2</c:v>
                </c:pt>
                <c:pt idx="9">
                  <c:v>6.5841150493878772E-2</c:v>
                </c:pt>
                <c:pt idx="10">
                  <c:v>6.4524327484001193E-2</c:v>
                </c:pt>
                <c:pt idx="11">
                  <c:v>6.3233840934321162E-2</c:v>
                </c:pt>
                <c:pt idx="12">
                  <c:v>6.1969164115634738E-2</c:v>
                </c:pt>
                <c:pt idx="13">
                  <c:v>6.072978083332204E-2</c:v>
                </c:pt>
                <c:pt idx="14">
                  <c:v>5.9515185216655601E-2</c:v>
                </c:pt>
                <c:pt idx="15">
                  <c:v>5.8324881512322485E-2</c:v>
                </c:pt>
                <c:pt idx="16">
                  <c:v>5.7158383882076037E-2</c:v>
                </c:pt>
                <c:pt idx="17">
                  <c:v>5.6015216204434518E-2</c:v>
                </c:pt>
                <c:pt idx="18">
                  <c:v>5.4894911880345829E-2</c:v>
                </c:pt>
                <c:pt idx="19">
                  <c:v>5.3797013642738908E-2</c:v>
                </c:pt>
                <c:pt idx="20">
                  <c:v>5.2721073369884131E-2</c:v>
                </c:pt>
                <c:pt idx="21">
                  <c:v>5.1666651902486448E-2</c:v>
                </c:pt>
                <c:pt idx="22">
                  <c:v>5.063331886443672E-2</c:v>
                </c:pt>
                <c:pt idx="23">
                  <c:v>4.9620652487147983E-2</c:v>
                </c:pt>
                <c:pt idx="24">
                  <c:v>4.8628239437405026E-2</c:v>
                </c:pt>
                <c:pt idx="25">
                  <c:v>4.7898815845843948E-2</c:v>
                </c:pt>
                <c:pt idx="26">
                  <c:v>4.7180333608156287E-2</c:v>
                </c:pt>
                <c:pt idx="27">
                  <c:v>4.6472628604033943E-2</c:v>
                </c:pt>
                <c:pt idx="28">
                  <c:v>4.5775539174973436E-2</c:v>
                </c:pt>
                <c:pt idx="29">
                  <c:v>4.5088906087348835E-2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Sheet4!$A$4</c:f>
              <c:strCache>
                <c:ptCount val="1"/>
                <c:pt idx="0">
                  <c:v>高级</c:v>
                </c:pt>
              </c:strCache>
            </c:strRef>
          </c:tx>
          <c:marker>
            <c:symbol val="none"/>
          </c:marker>
          <c:cat>
            <c:strRef>
              <c:f>Sheet4!$B$1:$AE$1</c:f>
              <c:strCache>
                <c:ptCount val="30"/>
                <c:pt idx="0">
                  <c:v>第1天</c:v>
                </c:pt>
                <c:pt idx="1">
                  <c:v>第2天</c:v>
                </c:pt>
                <c:pt idx="2">
                  <c:v>第3天</c:v>
                </c:pt>
                <c:pt idx="3">
                  <c:v>第4天</c:v>
                </c:pt>
                <c:pt idx="4">
                  <c:v>第5天</c:v>
                </c:pt>
                <c:pt idx="5">
                  <c:v>第6天</c:v>
                </c:pt>
                <c:pt idx="6">
                  <c:v>第7天</c:v>
                </c:pt>
                <c:pt idx="7">
                  <c:v>第8天</c:v>
                </c:pt>
                <c:pt idx="8">
                  <c:v>第9天</c:v>
                </c:pt>
                <c:pt idx="9">
                  <c:v>第10天</c:v>
                </c:pt>
                <c:pt idx="10">
                  <c:v>第11天</c:v>
                </c:pt>
                <c:pt idx="11">
                  <c:v>第12天</c:v>
                </c:pt>
                <c:pt idx="12">
                  <c:v>第13天</c:v>
                </c:pt>
                <c:pt idx="13">
                  <c:v>第14天</c:v>
                </c:pt>
                <c:pt idx="14">
                  <c:v>第15天</c:v>
                </c:pt>
                <c:pt idx="15">
                  <c:v>第16天</c:v>
                </c:pt>
                <c:pt idx="16">
                  <c:v>第17天</c:v>
                </c:pt>
                <c:pt idx="17">
                  <c:v>第18天</c:v>
                </c:pt>
                <c:pt idx="18">
                  <c:v>第19天</c:v>
                </c:pt>
                <c:pt idx="19">
                  <c:v>第20天</c:v>
                </c:pt>
                <c:pt idx="20">
                  <c:v>第21天</c:v>
                </c:pt>
                <c:pt idx="21">
                  <c:v>第22天</c:v>
                </c:pt>
                <c:pt idx="22">
                  <c:v>第23天</c:v>
                </c:pt>
                <c:pt idx="23">
                  <c:v>第24天</c:v>
                </c:pt>
                <c:pt idx="24">
                  <c:v>第25天</c:v>
                </c:pt>
                <c:pt idx="25">
                  <c:v>第26天</c:v>
                </c:pt>
                <c:pt idx="26">
                  <c:v>第27天</c:v>
                </c:pt>
                <c:pt idx="27">
                  <c:v>第28天</c:v>
                </c:pt>
                <c:pt idx="28">
                  <c:v>第29天</c:v>
                </c:pt>
                <c:pt idx="29">
                  <c:v>第30天</c:v>
                </c:pt>
              </c:strCache>
            </c:strRef>
          </c:cat>
          <c:val>
            <c:numRef>
              <c:f>Sheet4!$B$4:$AE$4</c:f>
              <c:numCache>
                <c:formatCode>0.00%</c:formatCode>
                <c:ptCount val="30"/>
                <c:pt idx="0">
                  <c:v>0.308</c:v>
                </c:pt>
                <c:pt idx="1">
                  <c:v>0.21559999999999999</c:v>
                </c:pt>
                <c:pt idx="2">
                  <c:v>0.17247999999999999</c:v>
                </c:pt>
                <c:pt idx="3">
                  <c:v>0.14324574266883178</c:v>
                </c:pt>
                <c:pt idx="4">
                  <c:v>0.12487342057503102</c:v>
                </c:pt>
                <c:pt idx="5">
                  <c:v>0.11234983283981277</c:v>
                </c:pt>
                <c:pt idx="6">
                  <c:v>0.10167147960645714</c:v>
                </c:pt>
                <c:pt idx="7">
                  <c:v>9.5571190830069708E-2</c:v>
                </c:pt>
                <c:pt idx="8">
                  <c:v>8.9836919380265515E-2</c:v>
                </c:pt>
                <c:pt idx="9">
                  <c:v>8.4446704217449584E-2</c:v>
                </c:pt>
                <c:pt idx="10">
                  <c:v>8.0224369006577104E-2</c:v>
                </c:pt>
                <c:pt idx="11">
                  <c:v>7.6213150556248249E-2</c:v>
                </c:pt>
                <c:pt idx="12">
                  <c:v>7.4688887545123289E-2</c:v>
                </c:pt>
                <c:pt idx="13">
                  <c:v>7.3195109794220822E-2</c:v>
                </c:pt>
                <c:pt idx="14">
                  <c:v>7.1731207598336399E-2</c:v>
                </c:pt>
                <c:pt idx="15">
                  <c:v>7.0296583446369673E-2</c:v>
                </c:pt>
                <c:pt idx="16">
                  <c:v>6.8890651777442274E-2</c:v>
                </c:pt>
                <c:pt idx="17">
                  <c:v>6.7512838741893427E-2</c:v>
                </c:pt>
                <c:pt idx="18">
                  <c:v>6.6837710354474486E-2</c:v>
                </c:pt>
                <c:pt idx="19">
                  <c:v>6.6169333250929746E-2</c:v>
                </c:pt>
                <c:pt idx="20">
                  <c:v>6.5507639918420443E-2</c:v>
                </c:pt>
                <c:pt idx="21">
                  <c:v>6.4852563519236239E-2</c:v>
                </c:pt>
                <c:pt idx="22">
                  <c:v>6.4204037884043871E-2</c:v>
                </c:pt>
                <c:pt idx="23">
                  <c:v>6.356199750520343E-2</c:v>
                </c:pt>
                <c:pt idx="24">
                  <c:v>6.2926377530151401E-2</c:v>
                </c:pt>
                <c:pt idx="25">
                  <c:v>6.2297113754849885E-2</c:v>
                </c:pt>
                <c:pt idx="26">
                  <c:v>6.1674142617301385E-2</c:v>
                </c:pt>
                <c:pt idx="27">
                  <c:v>6.1057401191128367E-2</c:v>
                </c:pt>
                <c:pt idx="28">
                  <c:v>6.044682717921708E-2</c:v>
                </c:pt>
                <c:pt idx="29">
                  <c:v>0.06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836085536"/>
        <c:axId val="-1836080640"/>
      </c:lineChart>
      <c:catAx>
        <c:axId val="-18360855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-1836080640"/>
        <c:crosses val="autoZero"/>
        <c:auto val="1"/>
        <c:lblAlgn val="ctr"/>
        <c:lblOffset val="100"/>
        <c:noMultiLvlLbl val="0"/>
      </c:catAx>
      <c:valAx>
        <c:axId val="-1836080640"/>
        <c:scaling>
          <c:orientation val="minMax"/>
        </c:scaling>
        <c:delete val="0"/>
        <c:axPos val="l"/>
        <c:majorGridlines/>
        <c:numFmt formatCode="0.00%" sourceLinked="1"/>
        <c:majorTickMark val="none"/>
        <c:minorTickMark val="none"/>
        <c:tickLblPos val="nextTo"/>
        <c:crossAx val="-183608553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ln>
      <a:solidFill>
        <a:srgbClr val="5B9BD5"/>
      </a:solidFill>
    </a:ln>
  </c:spPr>
  <c:txPr>
    <a:bodyPr/>
    <a:lstStyle/>
    <a:p>
      <a:pPr>
        <a:defRPr>
          <a:latin typeface="微软雅黑" pitchFamily="34" charset="-122"/>
          <a:ea typeface="微软雅黑" pitchFamily="34" charset="-122"/>
        </a:defRPr>
      </a:pPr>
      <a:endParaRPr lang="zh-CN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200"/>
            </a:pPr>
            <a:r>
              <a:rPr lang="zh-CN" sz="1200"/>
              <a:t>年底达到</a:t>
            </a:r>
            <a:r>
              <a:rPr lang="en-US" sz="1200"/>
              <a:t>DAU50</a:t>
            </a:r>
            <a:r>
              <a:rPr lang="zh-CN" sz="1200"/>
              <a:t>万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Sheet4!$H$63</c:f>
              <c:strCache>
                <c:ptCount val="1"/>
                <c:pt idx="0">
                  <c:v>目前</c:v>
                </c:pt>
              </c:strCache>
            </c:strRef>
          </c:tx>
          <c:invertIfNegative val="0"/>
          <c:cat>
            <c:strRef>
              <c:f>Sheet4!$G$64:$G$75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Sheet4!$H$64:$H$75</c:f>
              <c:numCache>
                <c:formatCode>0_ </c:formatCode>
                <c:ptCount val="12"/>
                <c:pt idx="0">
                  <c:v>301515.21934158844</c:v>
                </c:pt>
                <c:pt idx="1">
                  <c:v>364935.80403467995</c:v>
                </c:pt>
                <c:pt idx="2">
                  <c:v>398676.28772725962</c:v>
                </c:pt>
                <c:pt idx="3">
                  <c:v>425314.94571386755</c:v>
                </c:pt>
                <c:pt idx="4">
                  <c:v>445610.54080449237</c:v>
                </c:pt>
                <c:pt idx="5">
                  <c:v>461119.45019825059</c:v>
                </c:pt>
                <c:pt idx="6">
                  <c:v>472935.45630152896</c:v>
                </c:pt>
                <c:pt idx="7">
                  <c:v>482087.41108944133</c:v>
                </c:pt>
                <c:pt idx="8">
                  <c:v>488946.38213098148</c:v>
                </c:pt>
                <c:pt idx="9">
                  <c:v>494172.12957919738</c:v>
                </c:pt>
                <c:pt idx="10">
                  <c:v>498165.3923205536</c:v>
                </c:pt>
                <c:pt idx="11">
                  <c:v>501207.7994767169</c:v>
                </c:pt>
              </c:numCache>
            </c:numRef>
          </c:val>
        </c:ser>
        <c:ser>
          <c:idx val="1"/>
          <c:order val="1"/>
          <c:tx>
            <c:strRef>
              <c:f>Sheet4!$I$63</c:f>
              <c:strCache>
                <c:ptCount val="1"/>
                <c:pt idx="0">
                  <c:v>中级</c:v>
                </c:pt>
              </c:strCache>
            </c:strRef>
          </c:tx>
          <c:invertIfNegative val="0"/>
          <c:cat>
            <c:strRef>
              <c:f>Sheet4!$G$64:$G$75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Sheet4!$I$64:$I$75</c:f>
              <c:numCache>
                <c:formatCode>0_ </c:formatCode>
                <c:ptCount val="12"/>
                <c:pt idx="0">
                  <c:v>248985.60624832835</c:v>
                </c:pt>
                <c:pt idx="1">
                  <c:v>322452.69823352422</c:v>
                </c:pt>
                <c:pt idx="2">
                  <c:v>368645.46981416806</c:v>
                </c:pt>
                <c:pt idx="3">
                  <c:v>405168.27859906311</c:v>
                </c:pt>
                <c:pt idx="4">
                  <c:v>432994.4603475281</c:v>
                </c:pt>
                <c:pt idx="5">
                  <c:v>454257.87881760468</c:v>
                </c:pt>
                <c:pt idx="6">
                  <c:v>470458.15931702562</c:v>
                </c:pt>
                <c:pt idx="7">
                  <c:v>483005.90458613686</c:v>
                </c:pt>
                <c:pt idx="8">
                  <c:v>492409.86509860842</c:v>
                </c:pt>
                <c:pt idx="9">
                  <c:v>499574.60195980093</c:v>
                </c:pt>
                <c:pt idx="10">
                  <c:v>505049.54636592383</c:v>
                </c:pt>
                <c:pt idx="11">
                  <c:v>509220.82462124038</c:v>
                </c:pt>
              </c:numCache>
            </c:numRef>
          </c:val>
        </c:ser>
        <c:ser>
          <c:idx val="2"/>
          <c:order val="2"/>
          <c:tx>
            <c:strRef>
              <c:f>Sheet4!$J$63</c:f>
              <c:strCache>
                <c:ptCount val="1"/>
                <c:pt idx="0">
                  <c:v>高级</c:v>
                </c:pt>
              </c:strCache>
            </c:strRef>
          </c:tx>
          <c:invertIfNegative val="0"/>
          <c:cat>
            <c:strRef>
              <c:f>Sheet4!$G$64:$G$75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Sheet4!$J$64:$J$75</c:f>
              <c:numCache>
                <c:formatCode>0_ </c:formatCode>
                <c:ptCount val="12"/>
                <c:pt idx="0">
                  <c:v>238597.26417195753</c:v>
                </c:pt>
                <c:pt idx="1">
                  <c:v>312781.99319539557</c:v>
                </c:pt>
                <c:pt idx="2">
                  <c:v>361471.72710853262</c:v>
                </c:pt>
                <c:pt idx="3">
                  <c:v>399996.41663408477</c:v>
                </c:pt>
                <c:pt idx="4">
                  <c:v>429347.80137710454</c:v>
                </c:pt>
                <c:pt idx="5">
                  <c:v>451776.70600040891</c:v>
                </c:pt>
                <c:pt idx="6">
                  <c:v>468864.9529680179</c:v>
                </c:pt>
                <c:pt idx="7">
                  <c:v>482100.46268977143</c:v>
                </c:pt>
                <c:pt idx="8">
                  <c:v>492019.87116646423</c:v>
                </c:pt>
                <c:pt idx="9">
                  <c:v>499577.32012213924</c:v>
                </c:pt>
                <c:pt idx="10">
                  <c:v>505352.35606359103</c:v>
                </c:pt>
                <c:pt idx="11">
                  <c:v>509752.26957126235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836077920"/>
        <c:axId val="-1836079008"/>
      </c:barChart>
      <c:catAx>
        <c:axId val="-18360779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-1836079008"/>
        <c:crosses val="autoZero"/>
        <c:auto val="1"/>
        <c:lblAlgn val="ctr"/>
        <c:lblOffset val="100"/>
        <c:noMultiLvlLbl val="0"/>
      </c:catAx>
      <c:valAx>
        <c:axId val="-1836079008"/>
        <c:scaling>
          <c:orientation val="minMax"/>
        </c:scaling>
        <c:delete val="0"/>
        <c:axPos val="l"/>
        <c:majorGridlines/>
        <c:numFmt formatCode="0_ " sourceLinked="1"/>
        <c:majorTickMark val="none"/>
        <c:minorTickMark val="none"/>
        <c:tickLblPos val="nextTo"/>
        <c:crossAx val="-183607792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ln>
      <a:solidFill>
        <a:srgbClr val="5B9BD5"/>
      </a:solidFill>
    </a:ln>
  </c:spPr>
  <c:txPr>
    <a:bodyPr/>
    <a:lstStyle/>
    <a:p>
      <a:pPr>
        <a:defRPr>
          <a:latin typeface="微软雅黑" pitchFamily="34" charset="-122"/>
          <a:ea typeface="微软雅黑" pitchFamily="34" charset="-122"/>
        </a:defRPr>
      </a:pPr>
      <a:endParaRPr lang="zh-CN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98090-3026-4F31-AE2C-CE7487353B69}" type="datetimeFigureOut">
              <a:rPr lang="zh-CN" altLang="en-US" smtClean="0"/>
              <a:t>2018-10-23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34A54-C7FB-40C9-BE0C-45AE2AD4E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39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一、原创生态平台现状，用户，推广效果，内容，提出一个基于现状的改进方案。提高付费提高内容，提高推荐。现状目标，不到这个目标就要控制推广。基于现状预测今年情况。</a:t>
            </a:r>
            <a:endParaRPr lang="en-US" altLang="zh-CN" dirty="0" smtClean="0"/>
          </a:p>
          <a:p>
            <a:r>
              <a:rPr lang="zh-CN" altLang="en-US" dirty="0" smtClean="0"/>
              <a:t>二、重构，前面的问题不重构无法解决，底层平台问题，目前竞争进入红海，渠道类平台竞争激烈原创型平台还有机会，但是定位和优势没有体现。竞品分析，分析完后的总体思路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作家原创和粉丝社交平台，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核心功能画个图，</a:t>
            </a:r>
            <a:r>
              <a:rPr lang="zh-CN" altLang="en-US" b="1" dirty="0" smtClean="0">
                <a:solidFill>
                  <a:srgbClr val="FF0000"/>
                </a:solidFill>
              </a:rPr>
              <a:t>读者、作者、内容拓展（突出中篇、探索</a:t>
            </a:r>
            <a:r>
              <a:rPr lang="en-US" altLang="zh-CN" b="1" dirty="0" err="1" smtClean="0">
                <a:solidFill>
                  <a:srgbClr val="FF0000"/>
                </a:solidFill>
              </a:rPr>
              <a:t>avg</a:t>
            </a:r>
            <a:r>
              <a:rPr lang="zh-CN" altLang="en-US" b="1" dirty="0" smtClean="0">
                <a:solidFill>
                  <a:srgbClr val="FF0000"/>
                </a:solidFill>
              </a:rPr>
              <a:t>，</a:t>
            </a:r>
            <a:r>
              <a:rPr lang="en-US" altLang="zh-CN" b="1" dirty="0" err="1" smtClean="0">
                <a:solidFill>
                  <a:srgbClr val="FF0000"/>
                </a:solidFill>
              </a:rPr>
              <a:t>ip</a:t>
            </a:r>
            <a:r>
              <a:rPr lang="zh-CN" altLang="en-US" b="1" dirty="0" smtClean="0">
                <a:solidFill>
                  <a:srgbClr val="FF0000"/>
                </a:solidFill>
              </a:rPr>
              <a:t>衍生的探索）、互动传统互动体系延续过来、分</a:t>
            </a:r>
            <a:r>
              <a:rPr lang="zh-CN" altLang="en-US" dirty="0" smtClean="0">
                <a:solidFill>
                  <a:srgbClr val="FF0000"/>
                </a:solidFill>
              </a:rPr>
              <a:t>享</a:t>
            </a:r>
            <a:r>
              <a:rPr lang="zh-CN" altLang="en-US" b="1" dirty="0" smtClean="0"/>
              <a:t>模式化创新，游戏化人</a:t>
            </a:r>
            <a:endParaRPr lang="en-US" altLang="zh-CN" b="1" dirty="0" smtClean="0"/>
          </a:p>
          <a:p>
            <a:r>
              <a:rPr lang="zh-CN" altLang="en-US" b="1" dirty="0" smtClean="0"/>
              <a:t>运营支撑系统开发，重构排期，阅读重点讲智能化推荐，</a:t>
            </a:r>
            <a:endParaRPr lang="en-US" altLang="zh-CN" b="1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粉丝化经营，三个圈，平台，粉丝平台，分销平台，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发展，作者拉新，用户拉新，内容拉新，自然，付费推广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重构以后的产品目标，留存</a:t>
            </a:r>
            <a:r>
              <a:rPr lang="en-US" altLang="zh-CN" dirty="0" err="1" smtClean="0"/>
              <a:t>arpu</a:t>
            </a:r>
            <a:r>
              <a:rPr lang="zh-CN" altLang="en-US" dirty="0" smtClean="0"/>
              <a:t>，互动目标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三、下一步的发展计划，目标</a:t>
            </a:r>
            <a:r>
              <a:rPr lang="en-US" altLang="zh-CN" dirty="0" smtClean="0"/>
              <a:t>2019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2020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2021</a:t>
            </a:r>
          </a:p>
          <a:p>
            <a:r>
              <a:rPr lang="en-US" altLang="zh-CN" dirty="0" err="1" smtClean="0"/>
              <a:t>Dau</a:t>
            </a:r>
            <a:r>
              <a:rPr lang="zh-CN" altLang="en-US" dirty="0" smtClean="0"/>
              <a:t>目标，收入目标，利润目标，</a:t>
            </a:r>
            <a:endParaRPr lang="en-US" altLang="zh-CN" dirty="0" smtClean="0"/>
          </a:p>
          <a:p>
            <a:r>
              <a:rPr lang="en-US" altLang="zh-CN" dirty="0" err="1" smtClean="0"/>
              <a:t>dau</a:t>
            </a:r>
            <a:r>
              <a:rPr lang="zh-CN" altLang="en-US" dirty="0" smtClean="0"/>
              <a:t>发展方式  内容作者拉新，商务推广，联运模式</a:t>
            </a:r>
            <a:endParaRPr lang="en-US" altLang="zh-CN" dirty="0" smtClean="0"/>
          </a:p>
          <a:p>
            <a:r>
              <a:rPr lang="en-US" altLang="zh-CN" dirty="0" smtClean="0"/>
              <a:t>Cps</a:t>
            </a:r>
            <a:r>
              <a:rPr lang="zh-CN" altLang="en-US" dirty="0" smtClean="0"/>
              <a:t>联运，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粉丝经营怎么做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50</a:t>
            </a:r>
            <a:r>
              <a:rPr lang="zh-CN" altLang="en-US" dirty="0" smtClean="0"/>
              <a:t>万</a:t>
            </a:r>
            <a:r>
              <a:rPr lang="en-US" altLang="zh-CN" dirty="0" err="1" smtClean="0"/>
              <a:t>dau</a:t>
            </a:r>
            <a:r>
              <a:rPr lang="en-US" altLang="zh-CN" dirty="0" smtClean="0"/>
              <a:t>  4000</a:t>
            </a:r>
            <a:r>
              <a:rPr lang="zh-CN" altLang="en-US" dirty="0" smtClean="0"/>
              <a:t>万收入 </a:t>
            </a:r>
            <a:r>
              <a:rPr lang="zh-CN" altLang="en-US" baseline="0" dirty="0" smtClean="0"/>
              <a:t> 利润</a:t>
            </a:r>
            <a:endParaRPr lang="en-US" altLang="zh-CN" baseline="0" dirty="0" smtClean="0"/>
          </a:p>
          <a:p>
            <a:r>
              <a:rPr lang="en-US" altLang="zh-CN" baseline="0" dirty="0" smtClean="0"/>
              <a:t>80            7000</a:t>
            </a:r>
            <a:r>
              <a:rPr lang="zh-CN" altLang="en-US" baseline="0" dirty="0" smtClean="0"/>
              <a:t>万</a:t>
            </a:r>
            <a:endParaRPr lang="en-US" altLang="zh-CN" baseline="0" dirty="0" smtClean="0"/>
          </a:p>
          <a:p>
            <a:r>
              <a:rPr lang="en-US" altLang="zh-CN" baseline="0" dirty="0" smtClean="0"/>
              <a:t>100           1</a:t>
            </a:r>
            <a:r>
              <a:rPr lang="zh-CN" altLang="en-US" baseline="0" dirty="0" smtClean="0"/>
              <a:t>亿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新媒体做法的套路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34A54-C7FB-40C9-BE0C-45AE2AD4E75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258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饼图从大到小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34A54-C7FB-40C9-BE0C-45AE2AD4E75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728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34A54-C7FB-40C9-BE0C-45AE2AD4E75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892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34A54-C7FB-40C9-BE0C-45AE2AD4E75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821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prstClr val="black"/>
                </a:solidFill>
                <a:latin typeface="Calibri Light"/>
                <a:ea typeface="+mn-ea"/>
                <a:cs typeface="+mn-cs"/>
              </a:rPr>
              <a:t>新用户付费情况，是否整体增长，分当日和</a:t>
            </a:r>
            <a:r>
              <a:rPr lang="en-US" altLang="zh-CN" sz="1200" kern="1200" dirty="0" smtClean="0">
                <a:solidFill>
                  <a:prstClr val="black"/>
                </a:solidFill>
                <a:latin typeface="Calibri Light"/>
                <a:ea typeface="+mn-ea"/>
                <a:cs typeface="+mn-cs"/>
              </a:rPr>
              <a:t>30</a:t>
            </a:r>
            <a:r>
              <a:rPr lang="zh-CN" altLang="en-US" sz="1200" kern="1200" dirty="0" smtClean="0">
                <a:solidFill>
                  <a:prstClr val="black"/>
                </a:solidFill>
                <a:latin typeface="Calibri Light"/>
                <a:ea typeface="+mn-ea"/>
                <a:cs typeface="+mn-cs"/>
              </a:rPr>
              <a:t>天两个维度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34A54-C7FB-40C9-BE0C-45AE2AD4E75F}" type="slidenum">
              <a:rPr lang="zh-CN" altLang="en-US" smtClean="0">
                <a:solidFill>
                  <a:prstClr val="black"/>
                </a:solidFill>
              </a:rPr>
              <a:pPr/>
              <a:t>78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1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34A54-C7FB-40C9-BE0C-45AE2AD4E75F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173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34A54-C7FB-40C9-BE0C-45AE2AD4E75F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744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34A54-C7FB-40C9-BE0C-45AE2AD4E75F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79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2018-10-23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658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2018-10-23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32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2018-10-23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20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2018-10-23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91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2018-10-23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800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2018-10-23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210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2018-10-23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74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2018-10-23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108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2018-10-23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301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2018-10-23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822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2018-10-23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569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F4595-F49A-45D7-B384-E5A332256938}" type="datetimeFigureOut">
              <a:rPr lang="zh-CN" altLang="en-US" smtClean="0"/>
              <a:pPr/>
              <a:t>2018-10-23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49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8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7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9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9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9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0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0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758074" y="753893"/>
            <a:ext cx="713428" cy="713428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096953" y="4148747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403060" y="3422965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50297" y="3514494"/>
            <a:ext cx="8803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15329" y="446699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71623" y="4448259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167298" y="4462276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869180" y="686969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MH_Others_1"/>
          <p:cNvSpPr txBox="1"/>
          <p:nvPr>
            <p:custDataLst>
              <p:tags r:id="rId1"/>
            </p:custDataLst>
          </p:nvPr>
        </p:nvSpPr>
        <p:spPr>
          <a:xfrm>
            <a:off x="4889739" y="1467321"/>
            <a:ext cx="2433081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17K</a:t>
            </a:r>
          </a:p>
          <a:p>
            <a:pPr algn="ctr"/>
            <a:r>
              <a:rPr lang="zh-CN" alt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现状和未来规划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algn="ctr"/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682710" y="3441700"/>
            <a:ext cx="952500" cy="95250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718775" y="3533229"/>
            <a:ext cx="8803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390750" y="4148747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962360" y="3441700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969602" y="3533229"/>
            <a:ext cx="8803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8703582" y="4148747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711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4023" y="448348"/>
            <a:ext cx="48205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用户发展    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6-9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月渠道推广当月效果分析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762716"/>
              </p:ext>
            </p:extLst>
          </p:nvPr>
        </p:nvGraphicFramePr>
        <p:xfrm>
          <a:off x="544895" y="5237216"/>
          <a:ext cx="9073239" cy="1428750"/>
        </p:xfrm>
        <a:graphic>
          <a:graphicData uri="http://schemas.openxmlformats.org/drawingml/2006/table">
            <a:tbl>
              <a:tblPr/>
              <a:tblGrid>
                <a:gridCol w="1340349"/>
                <a:gridCol w="1140178"/>
                <a:gridCol w="1388534"/>
                <a:gridCol w="1004711"/>
                <a:gridCol w="1162755"/>
                <a:gridCol w="957012"/>
                <a:gridCol w="957012"/>
                <a:gridCol w="1122688"/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推广新增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用户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成本（不含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cps、cpt）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成本环比增长率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新增用户当月充值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CPA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新增用户当月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41413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132,712.10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-59.91%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12,517.63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3.20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9.43%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122610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412,882.05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211.11%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25,366.64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3.37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6.14%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243636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1,272,636.36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208.23%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60,428.45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5.22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4.75%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348935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1,849,937.11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45.36%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64,486.45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5.30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3.49%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合计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756594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3,668,167.61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162,799.16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4.85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4.44%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470465" y="988911"/>
            <a:ext cx="94524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推广当月总回收情况（含自然）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6-9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月安卓新增用户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万，推广成本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431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万（含华为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），新增用户当月充值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60.5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万，新增用户当月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ROI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14%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，平均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CPA2.8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元；随着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推广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用户增加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成本和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CPA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上升；</a:t>
            </a:r>
            <a:endParaRPr lang="zh-CN" altLang="en-US" sz="1600" dirty="0"/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61641"/>
              </p:ext>
            </p:extLst>
          </p:nvPr>
        </p:nvGraphicFramePr>
        <p:xfrm>
          <a:off x="544895" y="2189240"/>
          <a:ext cx="9073238" cy="1743295"/>
        </p:xfrm>
        <a:graphic>
          <a:graphicData uri="http://schemas.openxmlformats.org/drawingml/2006/table">
            <a:tbl>
              <a:tblPr/>
              <a:tblGrid>
                <a:gridCol w="1113180"/>
                <a:gridCol w="1014959"/>
                <a:gridCol w="1489698"/>
                <a:gridCol w="969940"/>
                <a:gridCol w="1276883"/>
                <a:gridCol w="1162291"/>
                <a:gridCol w="900367"/>
                <a:gridCol w="1145920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成本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(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含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cps、cpt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成本环比增长率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新增用户当月充值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CPA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新增用户当月</a:t>
                      </a:r>
                      <a:r>
                        <a:rPr lang="en-US" altLang="zh-C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</a:tr>
              <a:tr h="273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239536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288,645.02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-35.60%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103,617.44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0.43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1.21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35.90%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333011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633,965.76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119.64%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123,216.84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0.37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1.90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19.44%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447307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1,423,380.36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124.52%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193,178.40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0.43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3.18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13.57%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514026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1,967,937.11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38.26%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185,282.00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0.36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3.83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9.42%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0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合计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1533880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4,313,928.26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605,294.68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0.39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2.81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14.03%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矩形 20"/>
          <p:cNvSpPr/>
          <p:nvPr/>
        </p:nvSpPr>
        <p:spPr>
          <a:xfrm>
            <a:off x="434234" y="3932535"/>
            <a:ext cx="94886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渠道推广当月回收情况（不含自然）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6-9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月安卓新增用户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75.6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万（不含自然），推广成本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366.8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万（不含华为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），新增用户当月充值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16.3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万，新增用户当月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roi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4.4%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，平均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CPA4.85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元，受信息流测试影响，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月推广用户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ARPU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较低。</a:t>
            </a:r>
            <a:endParaRPr lang="zh-CN" altLang="en-US" sz="1600" dirty="0"/>
          </a:p>
        </p:txBody>
      </p:sp>
      <p:sp>
        <p:nvSpPr>
          <p:cNvPr id="2" name="文本框 1"/>
          <p:cNvSpPr txBox="1"/>
          <p:nvPr/>
        </p:nvSpPr>
        <p:spPr>
          <a:xfrm>
            <a:off x="10216443" y="487798"/>
            <a:ext cx="16030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备注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据说行业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最好表现，当月回收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20%-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个月回收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86%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，两年回本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216443" y="2855317"/>
            <a:ext cx="1603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整体回收受产品推广运营三方面影响，提升空间很大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216443" y="4958252"/>
            <a:ext cx="1603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渠道推广回收主要受渠道质量影响，优化空间也很大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849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44085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用户发展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用户发展投资回报分析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221863"/>
              </p:ext>
            </p:extLst>
          </p:nvPr>
        </p:nvGraphicFramePr>
        <p:xfrm>
          <a:off x="605643" y="1029975"/>
          <a:ext cx="9856518" cy="5638800"/>
        </p:xfrm>
        <a:graphic>
          <a:graphicData uri="http://schemas.openxmlformats.org/drawingml/2006/table">
            <a:tbl>
              <a:tblPr/>
              <a:tblGrid>
                <a:gridCol w="967029"/>
                <a:gridCol w="718738"/>
                <a:gridCol w="757942"/>
                <a:gridCol w="718738"/>
                <a:gridCol w="718738"/>
                <a:gridCol w="718738"/>
                <a:gridCol w="888623"/>
                <a:gridCol w="718738"/>
                <a:gridCol w="718738"/>
                <a:gridCol w="617463"/>
                <a:gridCol w="718738"/>
                <a:gridCol w="744876"/>
                <a:gridCol w="849419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CPA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LTV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总充值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指标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</a:t>
                      </a:r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</a:t>
                      </a:r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</a:t>
                      </a:r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</a:t>
                      </a:r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</a:t>
                      </a:r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</a:t>
                      </a:r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</a:t>
                      </a:r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</a:tr>
              <a:tr h="119428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305338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446501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1.46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1.66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506686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212472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54866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32392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23112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17196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12396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69.59%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17.97%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10.61%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7.57%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5.63%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4.06%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充值金额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202473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110794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69723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52571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45284.3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25840.57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累计回款率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45.35%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70.16%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85.78%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97.55%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107.69%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113.48%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充值人数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5467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1677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1290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1056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42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2.57%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4.96%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5.18%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5.58%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6.14%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5.93%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428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239536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288645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238424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155656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43410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22485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15297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9966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64.98%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18.12%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9.39%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6.39%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4.16%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充值金额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103617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57664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35030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27270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14843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累计回款率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35.90%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55.88%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68.01%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77.46%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82.60%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充值人数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3264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1377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848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594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42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2.10%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3.17%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3.77%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3.88%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3.88%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428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333011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633966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1.90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0.68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225874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210751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54997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24055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14360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63.29%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16.52%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7.22%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4.31%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充值金额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123217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56780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29794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16083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累计回款率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19.44%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28.39%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33.09%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35.63%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充值人数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3957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1498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760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476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42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1.88%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2.72%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3.16%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3.31%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428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447307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1423380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0.68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305914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284324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62375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29328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63.56%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13.95%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6.56%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充值金额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193178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74145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38591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累计回款率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13.57%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18.78%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21.49%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充值人数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5682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1738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975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42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1.88%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2.72%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3.16%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428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514026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1956547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3.81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0.49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249806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357037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90204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69.46%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17.55%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充值金额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185282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64524.1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累计回款率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9.47%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12.77%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充值人数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6072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1649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42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2.00%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2.79%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428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351472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1125842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3.20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0.32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112068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235282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66.94%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充值金额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112068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累计回款率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9.95%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2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充值人数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3460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42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2.00%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887360" y="3208421"/>
            <a:ext cx="31496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以当月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回收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为目标，关键点：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、新用户付费率稳定在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2%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以上并且尽量提升，不过由于总用户平均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2.7%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左右，这里提升空间不大。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ARPU30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元以上，目前可达到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、平均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CPA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控制在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元上下，越低越好，也就是需要更多的免费量拉低成本。而且随着新增需求越大，对免费量的需求也就越大。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按照当月回收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估算，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CPA3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元，当月付费率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2%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arpu30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元可达到，其中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CPA3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元最难。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785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55247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用户发展    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6-9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月分类型分析安卓付费推广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ROI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78194" y="5802433"/>
            <a:ext cx="8750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/>
              <a:t>优化厂商和市场渠道质量和推广方式，稳定</a:t>
            </a:r>
            <a:r>
              <a:rPr lang="en-US" altLang="zh-CN" b="1" dirty="0" smtClean="0"/>
              <a:t>ROI</a:t>
            </a:r>
            <a:r>
              <a:rPr lang="zh-CN" altLang="en-US" b="1" dirty="0" smtClean="0"/>
              <a:t>的前提下增加体量；</a:t>
            </a:r>
            <a:endParaRPr lang="en-US" altLang="zh-CN" b="1" dirty="0" smtClean="0"/>
          </a:p>
          <a:p>
            <a:pPr algn="ctr"/>
            <a:r>
              <a:rPr lang="zh-CN" altLang="en-US" b="1" dirty="0" smtClean="0"/>
              <a:t>优化信息流投放的精准度，</a:t>
            </a:r>
            <a:r>
              <a:rPr lang="en-US" altLang="zh-CN" b="1" dirty="0" smtClean="0"/>
              <a:t>ROI</a:t>
            </a:r>
            <a:r>
              <a:rPr lang="zh-CN" altLang="en-US" b="1" dirty="0" smtClean="0"/>
              <a:t>提升之后增加体量</a:t>
            </a:r>
            <a:endParaRPr lang="zh-CN" altLang="en-US" b="1" dirty="0"/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/>
          </p:nvPr>
        </p:nvGraphicFramePr>
        <p:xfrm>
          <a:off x="10441171" y="1106722"/>
          <a:ext cx="1404679" cy="4803872"/>
        </p:xfrm>
        <a:graphic>
          <a:graphicData uri="http://schemas.openxmlformats.org/drawingml/2006/table">
            <a:tbl>
              <a:tblPr/>
              <a:tblGrid>
                <a:gridCol w="1404679"/>
              </a:tblGrid>
              <a:tr h="72857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总结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9297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月测试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月放量，效果稳定且有继续优化空间，但体量增长空间有限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</a:b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777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持续放量，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月达到目前的天花板，效果开始下降，改进渠道后可恢复至相对合理的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，但体量空间有限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</a:b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808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量级非常有限，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持续优化提升效果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</a:b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97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量级在成本一定的情况还可以放大，但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差距很大，需要重点提升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</a:b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2" name="矩形 21"/>
          <p:cNvSpPr/>
          <p:nvPr/>
        </p:nvSpPr>
        <p:spPr>
          <a:xfrm>
            <a:off x="9586898" y="6428995"/>
            <a:ext cx="2258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 smtClean="0">
                <a:latin typeface="微软雅黑" pitchFamily="34" charset="-122"/>
                <a:ea typeface="微软雅黑" pitchFamily="34" charset="-122"/>
              </a:rPr>
              <a:t>备注：分成成本含华为</a:t>
            </a:r>
            <a:r>
              <a:rPr lang="en-US" altLang="zh-CN" sz="1100" dirty="0" smtClean="0">
                <a:latin typeface="微软雅黑" pitchFamily="34" charset="-122"/>
                <a:ea typeface="微软雅黑" pitchFamily="34" charset="-122"/>
              </a:rPr>
              <a:t>cps</a:t>
            </a:r>
            <a:r>
              <a:rPr lang="zh-CN" altLang="en-US" sz="11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100" dirty="0" err="1" smtClean="0">
                <a:latin typeface="微软雅黑" pitchFamily="34" charset="-122"/>
                <a:ea typeface="微软雅黑" pitchFamily="34" charset="-122"/>
              </a:rPr>
              <a:t>cpt</a:t>
            </a:r>
            <a:endParaRPr lang="zh-CN" altLang="en-US" sz="11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273166"/>
              </p:ext>
            </p:extLst>
          </p:nvPr>
        </p:nvGraphicFramePr>
        <p:xfrm>
          <a:off x="264040" y="1106723"/>
          <a:ext cx="10145234" cy="4590381"/>
        </p:xfrm>
        <a:graphic>
          <a:graphicData uri="http://schemas.openxmlformats.org/drawingml/2006/table">
            <a:tbl>
              <a:tblPr/>
              <a:tblGrid>
                <a:gridCol w="703523"/>
                <a:gridCol w="818707"/>
                <a:gridCol w="839972"/>
                <a:gridCol w="712381"/>
                <a:gridCol w="956930"/>
                <a:gridCol w="765545"/>
                <a:gridCol w="733646"/>
                <a:gridCol w="808075"/>
                <a:gridCol w="754911"/>
                <a:gridCol w="882503"/>
                <a:gridCol w="776176"/>
                <a:gridCol w="712382"/>
                <a:gridCol w="680483"/>
              </a:tblGrid>
              <a:tr h="76419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项目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新增用户（含自然）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渠道</a:t>
                      </a:r>
                      <a:endParaRPr lang="en-US" altLang="zh-CN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成本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分成</a:t>
                      </a:r>
                      <a:endParaRPr lang="en-US" altLang="zh-CN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成本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总成本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新增用户当月充值（含自然）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当月</a:t>
                      </a:r>
                      <a:r>
                        <a:rPr lang="en-US" altLang="zh-CN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(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含自然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  <a:r>
                        <a:rPr lang="en-US" altLang="zh-CN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总充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值</a:t>
                      </a:r>
                      <a:endParaRPr lang="en-US" altLang="zh-CN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（含老用户）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总当月</a:t>
                      </a:r>
                      <a:endParaRPr lang="en-US" altLang="zh-CN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（含老用户）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渠道推广新增用户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（纯渠道）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推广当月充值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推广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CPA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（纯渠道）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推广当月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  <a:endParaRPr lang="en-US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sym typeface="Wingdings" panose="05000000000000000000" pitchFamily="2" charset="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Wingdings" panose="05000000000000000000" pitchFamily="2" charset="2"/>
                        </a:rPr>
                        <a:t>（纯渠道）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979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SEM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84,789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600,718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600,718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38,301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6.38%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48,901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8.14%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84,789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38,301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7.08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6.38%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8952" marR="241704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4,794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26,876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26,876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2,375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8.84%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2,371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8.82%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4,794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2,375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5.61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8.84%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8952" marR="241704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46,715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315,123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315,123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13,379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4.25%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14,431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4.58%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46,715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13,379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6.75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4.25%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8952" marR="241704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33,280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258,719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258,719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22,547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8.71%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32,099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12.41%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33,280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22,547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7.77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8.71%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9797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厂商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953,720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2,137,805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645,761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2,783,565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295,721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10.62%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973,640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34.98%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480,126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104,577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4.45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4.89%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169,299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132,712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155,933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288,645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54,311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18.82%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213,861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74.09%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41,413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12,518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3.20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9.43%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252,473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378,172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221,084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599,256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67,879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11.33%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240,123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40.07%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116,935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22,717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3.23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6.01%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284,322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796,111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150,744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946,855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96,323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10.17%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277,776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29.34%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168,770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40,863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4.72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5.13%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247,626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830,809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118,000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948,809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77,208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8.14%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241,880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25.49%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153,008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28,479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5.43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3.43%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8671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第三方应用市场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164,473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132,967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132,967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64,834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48.76%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172,832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129.98%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36,226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12,455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3.67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9.37%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36,144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14,396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38,501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39,659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7,834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7,834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12,965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165.51%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41,752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532.98%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881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8.89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3.51%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49,366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67,158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67,158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22,366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33.30%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50,046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74.52%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17,047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5,648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3.94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8.41%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39,304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57,976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57,976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15,107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26.06%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42,533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73.36%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18,298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6,533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3.17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11.27%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9797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信息流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155,453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797,514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796,678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7,466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0.94%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7,976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1.00%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155,453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7,466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5.13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0.94%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11,104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94,245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94,245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538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0.57%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535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0.57%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11,104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538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8.49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0.57%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144,349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703,269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702,433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6,928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0.99%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7,441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1.06%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144,349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6,928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4.87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0.99%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总计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1,346,778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3,669,004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645,761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4,313,928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404,032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9.37%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1,196,289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27.73%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756,594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162,799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4.85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4.44%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075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内容情况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405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3639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用户发展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用户发展竞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903273"/>
              </p:ext>
            </p:extLst>
          </p:nvPr>
        </p:nvGraphicFramePr>
        <p:xfrm>
          <a:off x="312150" y="966262"/>
          <a:ext cx="11639597" cy="4225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68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63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6948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387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39628"/>
                <a:gridCol w="711200"/>
                <a:gridCol w="925689"/>
                <a:gridCol w="77893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93422"/>
                <a:gridCol w="8128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8862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43466"/>
                <a:gridCol w="620889"/>
                <a:gridCol w="569493"/>
                <a:gridCol w="623943"/>
              </a:tblGrid>
              <a:tr h="7275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应用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App</a:t>
                      </a:r>
                      <a:r>
                        <a:rPr lang="zh-CN" sz="1100" kern="100" dirty="0">
                          <a:effectLst/>
                        </a:rPr>
                        <a:t>指数排名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市场</a:t>
                      </a:r>
                      <a:r>
                        <a:rPr lang="zh-CN" sz="1100" kern="100" dirty="0" smtClean="0">
                          <a:effectLst/>
                        </a:rPr>
                        <a:t>渠道</a:t>
                      </a:r>
                      <a:endParaRPr lang="en-US" altLang="zh-CN" sz="11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</a:rPr>
                        <a:t>推广力度</a:t>
                      </a:r>
                      <a:r>
                        <a:rPr lang="zh-CN" sz="1100" kern="100" dirty="0" smtClean="0">
                          <a:effectLst/>
                        </a:rPr>
                        <a:t>排名</a:t>
                      </a:r>
                      <a:endParaRPr lang="en-US" altLang="zh-CN" sz="1100" kern="100" dirty="0" smtClean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</a:rPr>
                        <a:t>月</a:t>
                      </a:r>
                      <a:r>
                        <a:rPr lang="zh-CN" sz="1100" kern="100" dirty="0" smtClean="0">
                          <a:effectLst/>
                        </a:rPr>
                        <a:t>新增（</a:t>
                      </a:r>
                      <a:r>
                        <a:rPr lang="zh-CN" sz="1100" kern="100" dirty="0">
                          <a:effectLst/>
                        </a:rPr>
                        <a:t>万</a:t>
                      </a:r>
                      <a:r>
                        <a:rPr lang="zh-CN" sz="1100" kern="100" dirty="0" smtClean="0">
                          <a:effectLst/>
                        </a:rPr>
                        <a:t>）</a:t>
                      </a:r>
                      <a:endParaRPr lang="en-US" altLang="zh-CN" sz="11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</a:rPr>
                        <a:t>(</a:t>
                      </a:r>
                      <a:r>
                        <a:rPr lang="zh-CN" altLang="en-US" sz="1100" kern="100" dirty="0" smtClean="0">
                          <a:effectLst/>
                        </a:rPr>
                        <a:t>市场渠道，艾瑞数据）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总月新增（万）</a:t>
                      </a:r>
                      <a:endParaRPr lang="en-US" altLang="zh-CN" sz="1100" kern="100" dirty="0" smtClean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（预估值）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新增占比</a:t>
                      </a:r>
                      <a:endParaRPr lang="en-US" altLang="zh-CN" sz="1100" kern="100" dirty="0" smtClean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（预估值）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月推广成本（按照</a:t>
                      </a: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CPA4</a:t>
                      </a: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元预估）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</a:rPr>
                        <a:t>新用户</a:t>
                      </a:r>
                      <a:r>
                        <a:rPr lang="zh-CN" sz="1100" kern="100" dirty="0" smtClean="0">
                          <a:effectLst/>
                        </a:rPr>
                        <a:t>七日留存</a:t>
                      </a:r>
                      <a:endParaRPr lang="en-US" altLang="zh-CN" sz="11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艾瑞数据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MAU</a:t>
                      </a:r>
                      <a:r>
                        <a:rPr lang="zh-CN" sz="11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zh-CN" sz="11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万</a:t>
                      </a:r>
                      <a:r>
                        <a:rPr lang="zh-CN" sz="11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en-US" altLang="zh-CN" sz="11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艾瑞数据</a:t>
                      </a:r>
                      <a:endParaRPr lang="zh-CN" sz="11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DAU</a:t>
                      </a:r>
                      <a:r>
                        <a:rPr lang="zh-CN" altLang="en-US" sz="11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（万）</a:t>
                      </a:r>
                      <a:endParaRPr lang="en-US" altLang="zh-CN" sz="11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艾瑞数据</a:t>
                      </a:r>
                      <a:endParaRPr lang="zh-CN" sz="11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</a:rPr>
                        <a:t>月付费用户数</a:t>
                      </a:r>
                      <a:endParaRPr lang="en-US" altLang="zh-CN" sz="11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（万）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月付费金额（万）</a:t>
                      </a:r>
                      <a:endParaRPr lang="zh-CN" altLang="zh-CN" sz="1100" kern="100" dirty="0" smtClean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月付费</a:t>
                      </a: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ARPPU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月活跃</a:t>
                      </a: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ARPU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月付费率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94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17k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84-67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r>
                        <a:rPr lang="zh-CN" altLang="en-US" sz="1100" kern="100" dirty="0" smtClean="0">
                          <a:effectLst/>
                        </a:rPr>
                        <a:t>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65%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（实际）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200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（实际）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10-15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（实际</a:t>
                      </a: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5-9</a:t>
                      </a:r>
                      <a:r>
                        <a:rPr lang="zh-CN" altLang="en-US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（实际</a:t>
                      </a: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  <a:r>
                        <a:rPr lang="zh-CN" altLang="en-US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9.8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（实际</a:t>
                      </a: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r>
                        <a:rPr lang="zh-CN" altLang="en-US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81.5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38.8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1.04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3.11%</a:t>
                      </a: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安卓</a:t>
                      </a: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2.7%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962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掌阅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14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152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4000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35%-40%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8000</a:t>
                      </a: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</a:t>
                      </a: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元）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18-28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12116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（实际</a:t>
                      </a: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9800</a:t>
                      </a: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2224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275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15600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56.7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1.28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2.8%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778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QQ</a:t>
                      </a:r>
                      <a:r>
                        <a:rPr lang="zh-CN" sz="1100" kern="100" dirty="0">
                          <a:effectLst/>
                        </a:rPr>
                        <a:t>阅读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2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421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3096</a:t>
                      </a:r>
                      <a:endParaRPr lang="zh-CN" altLang="zh-CN" sz="1100" kern="100" dirty="0" smtClean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35%</a:t>
                      </a:r>
                      <a:endParaRPr lang="zh-CN" altLang="zh-CN" sz="1100" kern="100" dirty="0" smtClean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12387</a:t>
                      </a:r>
                      <a:endParaRPr lang="zh-CN" altLang="zh-CN" sz="1100" kern="100" dirty="0" smtClean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7-14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8488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1845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962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书旗小说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tx1"/>
                          </a:solidFill>
                          <a:effectLst/>
                        </a:rPr>
                        <a:t>351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750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25%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3000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14-28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2098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solidFill>
                            <a:srgbClr val="FF0000"/>
                          </a:solidFill>
                          <a:effectLst/>
                        </a:rPr>
                        <a:t>（实际</a:t>
                      </a:r>
                      <a:r>
                        <a:rPr lang="en-US" altLang="zh-CN" sz="1100" kern="100" dirty="0" smtClean="0">
                          <a:solidFill>
                            <a:srgbClr val="FF0000"/>
                          </a:solidFill>
                          <a:effectLst/>
                        </a:rPr>
                        <a:t>3000</a:t>
                      </a:r>
                      <a:r>
                        <a:rPr lang="zh-CN" altLang="en-US" sz="1100" kern="100" dirty="0" smtClean="0">
                          <a:solidFill>
                            <a:srgbClr val="FF0000"/>
                          </a:solidFill>
                          <a:effectLst/>
                        </a:rPr>
                        <a:t>）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550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1.33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2.5%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69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</a:rPr>
                        <a:t>追书神器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6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12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116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300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30%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1200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19-24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1200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92.5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4166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3.47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7.7%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744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咪咕阅读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9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300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35%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1200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12-20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2009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（实际</a:t>
                      </a: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870</a:t>
                      </a: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333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130</a:t>
                      </a: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（含包月）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1800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2.06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5549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微信读书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13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23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102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297.85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35%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1191.4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24-38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851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143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56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起点阅读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13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114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181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35%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724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r>
                        <a:rPr lang="en-US" altLang="zh-CN" sz="1100" kern="100" dirty="0" smtClean="0">
                          <a:solidFill>
                            <a:schemeClr val="tx1"/>
                          </a:solidFill>
                          <a:effectLst/>
                        </a:rPr>
                        <a:t>-15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519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126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962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连尚阅读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19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524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524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（可能更高）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75%</a:t>
                      </a: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（实际更高）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2096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7-11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680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endParaRPr lang="zh-CN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52226" y="5167905"/>
            <a:ext cx="11493018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付费率、</a:t>
            </a:r>
            <a:r>
              <a:rPr lang="en-US" altLang="zh-CN" dirty="0" smtClean="0">
                <a:solidFill>
                  <a:schemeClr val="tx1"/>
                </a:solidFill>
              </a:rPr>
              <a:t>ARPU</a:t>
            </a:r>
            <a:r>
              <a:rPr lang="zh-CN" altLang="en-US" dirty="0" smtClean="0">
                <a:solidFill>
                  <a:schemeClr val="tx1"/>
                </a:solidFill>
              </a:rPr>
              <a:t>我们和主流竞</a:t>
            </a:r>
            <a:r>
              <a:rPr lang="zh-CN" altLang="en-US" dirty="0" smtClean="0">
                <a:solidFill>
                  <a:schemeClr val="tx1"/>
                </a:solidFill>
              </a:rPr>
              <a:t>品差距不大，</a:t>
            </a:r>
            <a:r>
              <a:rPr lang="zh-CN" altLang="en-US" dirty="0" smtClean="0">
                <a:solidFill>
                  <a:schemeClr val="tx1"/>
                </a:solidFill>
              </a:rPr>
              <a:t>相同规模的用户收入不会有太大差别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新用户留存率相比规模领先的客户端有较大差别，相比连尚这些后者有优势，留存率决定稳住规模需要新增的用户数量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获客成本单纯依靠自身发展渠道，平均</a:t>
            </a:r>
            <a:r>
              <a:rPr lang="en-US" altLang="zh-CN" dirty="0" smtClean="0">
                <a:solidFill>
                  <a:schemeClr val="tx1"/>
                </a:solidFill>
              </a:rPr>
              <a:t>CPA</a:t>
            </a:r>
            <a:r>
              <a:rPr lang="zh-CN" altLang="en-US" dirty="0" smtClean="0">
                <a:solidFill>
                  <a:schemeClr val="tx1"/>
                </a:solidFill>
              </a:rPr>
              <a:t>在</a:t>
            </a:r>
            <a:r>
              <a:rPr lang="en-US" altLang="zh-CN" dirty="0" smtClean="0">
                <a:solidFill>
                  <a:schemeClr val="tx1"/>
                </a:solidFill>
              </a:rPr>
              <a:t>4</a:t>
            </a:r>
            <a:r>
              <a:rPr lang="zh-CN" altLang="en-US" dirty="0" smtClean="0">
                <a:solidFill>
                  <a:schemeClr val="tx1"/>
                </a:solidFill>
              </a:rPr>
              <a:t>元左右。书旗、</a:t>
            </a:r>
            <a:r>
              <a:rPr lang="en-US" altLang="zh-CN" dirty="0" smtClean="0">
                <a:solidFill>
                  <a:schemeClr val="tx1"/>
                </a:solidFill>
              </a:rPr>
              <a:t>QQ</a:t>
            </a:r>
            <a:r>
              <a:rPr lang="zh-CN" altLang="en-US" dirty="0" smtClean="0">
                <a:solidFill>
                  <a:schemeClr val="tx1"/>
                </a:solidFill>
              </a:rPr>
              <a:t>、微信读书等有战略渠道的帮助，平均</a:t>
            </a:r>
            <a:r>
              <a:rPr lang="en-US" altLang="zh-CN" dirty="0" smtClean="0">
                <a:solidFill>
                  <a:schemeClr val="tx1"/>
                </a:solidFill>
              </a:rPr>
              <a:t>CPA</a:t>
            </a:r>
            <a:r>
              <a:rPr lang="zh-CN" altLang="en-US" dirty="0" smtClean="0">
                <a:solidFill>
                  <a:schemeClr val="tx1"/>
                </a:solidFill>
              </a:rPr>
              <a:t>很低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盈利的关键在于能否提升留存，减少新增需求，拓展更多免费渠道，拉低平均获客成本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77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4023" y="448348"/>
            <a:ext cx="79993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目标总结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目前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用户关键指标总结与优化目标，未达目标不放量推广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62789" y="-1293934"/>
            <a:ext cx="1032868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渠道目标</a:t>
            </a:r>
            <a:r>
              <a:rPr lang="en-US" altLang="zh-CN" dirty="0" smtClean="0"/>
              <a:t>——3</a:t>
            </a:r>
            <a:r>
              <a:rPr lang="zh-CN" altLang="en-US" dirty="0" smtClean="0"/>
              <a:t>个月内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质量标准：渠道推广新用户当月</a:t>
            </a:r>
            <a:r>
              <a:rPr lang="en-US" altLang="zh-CN" dirty="0" smtClean="0"/>
              <a:t>ROI</a:t>
            </a:r>
            <a:r>
              <a:rPr lang="zh-CN" altLang="en-US" dirty="0" smtClean="0"/>
              <a:t>可达到</a:t>
            </a:r>
            <a:r>
              <a:rPr lang="en-US" altLang="zh-CN" dirty="0" smtClean="0"/>
              <a:t>10%</a:t>
            </a:r>
            <a:r>
              <a:rPr lang="zh-CN" altLang="en-US" dirty="0" smtClean="0"/>
              <a:t>，含自然新用户当月</a:t>
            </a:r>
            <a:r>
              <a:rPr lang="en-US" altLang="zh-CN" dirty="0" smtClean="0"/>
              <a:t>ROI</a:t>
            </a:r>
            <a:r>
              <a:rPr lang="zh-CN" altLang="en-US" dirty="0" smtClean="0"/>
              <a:t>达到</a:t>
            </a:r>
            <a:r>
              <a:rPr lang="en-US" altLang="zh-CN" dirty="0" smtClean="0"/>
              <a:t>20%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用户规模：质量达标的情况下可达到月新增</a:t>
            </a:r>
            <a:r>
              <a:rPr lang="en-US" altLang="zh-CN" dirty="0" smtClean="0"/>
              <a:t>100</a:t>
            </a:r>
            <a:r>
              <a:rPr lang="zh-CN" altLang="en-US" dirty="0" smtClean="0"/>
              <a:t>万的量级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达成手段</a:t>
            </a:r>
            <a:r>
              <a:rPr lang="zh-CN" altLang="en-US" dirty="0"/>
              <a:t>：</a:t>
            </a:r>
            <a:r>
              <a:rPr lang="zh-CN" altLang="en-US" dirty="0" smtClean="0"/>
              <a:t>用户成本控制，尽量发展更多的低成本或者免费渠道，</a:t>
            </a:r>
            <a:r>
              <a:rPr lang="en-US" altLang="zh-CN" dirty="0" smtClean="0"/>
              <a:t>CPS</a:t>
            </a:r>
            <a:r>
              <a:rPr lang="zh-CN" altLang="en-US" dirty="0" smtClean="0"/>
              <a:t>渠道，换量渠道，平均成本控制在</a:t>
            </a:r>
            <a:r>
              <a:rPr lang="en-US" altLang="zh-CN" dirty="0"/>
              <a:t>3</a:t>
            </a:r>
            <a:r>
              <a:rPr lang="zh-CN" altLang="en-US" dirty="0" smtClean="0"/>
              <a:t>元以下</a:t>
            </a:r>
            <a:r>
              <a:rPr lang="en-US" altLang="zh-CN" dirty="0" smtClean="0"/>
              <a:t>ROI</a:t>
            </a:r>
            <a:r>
              <a:rPr lang="zh-CN" altLang="en-US" dirty="0" smtClean="0"/>
              <a:t>目标相对容易实现；尽可能多的测试渠道体系化筛选适合我们的渠道，提升渠道</a:t>
            </a:r>
            <a:r>
              <a:rPr lang="zh-CN" altLang="en-US" dirty="0"/>
              <a:t>效果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产品运营目标</a:t>
            </a:r>
            <a:r>
              <a:rPr lang="en-US" altLang="zh-CN" dirty="0"/>
              <a:t>——</a:t>
            </a:r>
            <a:r>
              <a:rPr lang="en-US" altLang="zh-CN" dirty="0" smtClean="0"/>
              <a:t>6</a:t>
            </a:r>
            <a:r>
              <a:rPr lang="zh-CN" altLang="en-US" dirty="0" smtClean="0"/>
              <a:t>到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个月内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留存率：次留</a:t>
            </a:r>
            <a:r>
              <a:rPr lang="en-US" altLang="zh-CN" dirty="0" smtClean="0"/>
              <a:t>30%</a:t>
            </a:r>
            <a:r>
              <a:rPr lang="zh-CN" altLang="en-US" dirty="0" smtClean="0"/>
              <a:t>，</a:t>
            </a:r>
            <a:r>
              <a:rPr lang="en-US" altLang="zh-CN" dirty="0" smtClean="0"/>
              <a:t>7</a:t>
            </a:r>
            <a:r>
              <a:rPr lang="zh-CN" altLang="en-US" dirty="0" smtClean="0"/>
              <a:t>留</a:t>
            </a:r>
            <a:r>
              <a:rPr lang="en-US" altLang="zh-CN" dirty="0" smtClean="0"/>
              <a:t>15%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30</a:t>
            </a:r>
            <a:r>
              <a:rPr lang="zh-CN" altLang="en-US" dirty="0" smtClean="0"/>
              <a:t>日留</a:t>
            </a:r>
            <a:r>
              <a:rPr lang="en-US" altLang="zh-CN" dirty="0"/>
              <a:t>6</a:t>
            </a:r>
            <a:r>
              <a:rPr lang="en-US" altLang="zh-CN" dirty="0" smtClean="0"/>
              <a:t>%</a:t>
            </a:r>
            <a:r>
              <a:rPr lang="zh-CN" altLang="en-US" dirty="0" smtClean="0"/>
              <a:t>以上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ARPU</a:t>
            </a:r>
            <a:r>
              <a:rPr lang="zh-CN" altLang="en-US" dirty="0" smtClean="0"/>
              <a:t>：提升</a:t>
            </a:r>
            <a:r>
              <a:rPr lang="en-US" altLang="zh-CN" dirty="0" smtClean="0"/>
              <a:t>ARPU</a:t>
            </a:r>
            <a:r>
              <a:rPr lang="zh-CN" altLang="en-US" dirty="0" smtClean="0"/>
              <a:t>至</a:t>
            </a:r>
            <a:r>
              <a:rPr lang="en-US" altLang="zh-CN" dirty="0" smtClean="0"/>
              <a:t>40</a:t>
            </a:r>
            <a:r>
              <a:rPr lang="zh-CN" altLang="en-US" dirty="0" smtClean="0"/>
              <a:t>，重点关注新用户后续持续的付费能力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达成手段：产品重构与优化，增加提升次留的功能模块，提升用户活跃；精细化运营，分生命周期运营用户，提升效果。</a:t>
            </a:r>
            <a:endParaRPr lang="en-US" altLang="zh-CN" dirty="0" smtClean="0"/>
          </a:p>
          <a:p>
            <a:endParaRPr lang="en-US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105852"/>
              </p:ext>
            </p:extLst>
          </p:nvPr>
        </p:nvGraphicFramePr>
        <p:xfrm>
          <a:off x="2246489" y="3304821"/>
          <a:ext cx="8128002" cy="2788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933"/>
                <a:gridCol w="829734"/>
                <a:gridCol w="829734"/>
                <a:gridCol w="1140178"/>
                <a:gridCol w="1010356"/>
                <a:gridCol w="1010356"/>
                <a:gridCol w="2020711"/>
              </a:tblGrid>
              <a:tr h="522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cpa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Arppu</a:t>
                      </a:r>
                      <a:r>
                        <a:rPr lang="zh-CN" altLang="en-US" dirty="0" smtClean="0"/>
                        <a:t>（月、日）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Arpu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（月、日）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留存（次、</a:t>
                      </a:r>
                      <a:r>
                        <a:rPr lang="en-US" altLang="zh-CN" dirty="0" smtClean="0"/>
                        <a:t>7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30</a:t>
                      </a:r>
                      <a:r>
                        <a:rPr lang="zh-CN" altLang="en-US" dirty="0" smtClean="0"/>
                        <a:t>）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年</a:t>
                      </a:r>
                      <a:r>
                        <a:rPr lang="en-US" altLang="zh-CN" dirty="0" err="1" smtClean="0"/>
                        <a:t>ltv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smtClean="0"/>
                        <a:t>2</a:t>
                      </a:r>
                      <a:r>
                        <a:rPr lang="zh-CN" altLang="en-US" dirty="0" smtClean="0"/>
                        <a:t>日、</a:t>
                      </a:r>
                      <a:r>
                        <a:rPr lang="en-US" altLang="zh-CN" dirty="0" smtClean="0"/>
                        <a:t>7</a:t>
                      </a:r>
                      <a:r>
                        <a:rPr lang="zh-CN" altLang="en-US" dirty="0" smtClean="0"/>
                        <a:t>日、月、年）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roi</a:t>
                      </a:r>
                      <a:endParaRPr lang="zh-CN" altLang="en-US" dirty="0"/>
                    </a:p>
                  </a:txBody>
                  <a:tcPr/>
                </a:tc>
              </a:tr>
              <a:tr h="472253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目前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87774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行业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r>
                        <a:rPr lang="zh-CN" altLang="en-US" dirty="0" smtClean="0"/>
                        <a:t>元激活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87774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目标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690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4023" y="448348"/>
            <a:ext cx="59474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今年预测     基于目前目标和推广策略预测今年情况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3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2318825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979880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1"/>
          <p:cNvSpPr txBox="1"/>
          <p:nvPr>
            <p:custDataLst>
              <p:tags r:id="rId1"/>
            </p:custDataLst>
          </p:nvPr>
        </p:nvSpPr>
        <p:spPr>
          <a:xfrm>
            <a:off x="1567911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重  构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17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4023" y="448348"/>
            <a:ext cx="21002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原因分析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51031" y="201429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运营数据，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前面</a:t>
            </a:r>
            <a:r>
              <a:rPr lang="zh-CN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的问题不重构无法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解决</a:t>
            </a:r>
            <a:endParaRPr lang="en-US" altLang="zh-CN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技术需要，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底层平台</a:t>
            </a:r>
            <a:r>
              <a:rPr lang="zh-CN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开发速度与安全性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问题，</a:t>
            </a:r>
            <a:endParaRPr lang="en-US" altLang="zh-CN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目前</a:t>
            </a:r>
            <a:r>
              <a:rPr lang="zh-CN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竞争进入红海，渠道类平台竞争激烈原创型平台还有机会，但是定位和优势没有体现。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958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4023" y="448348"/>
            <a:ext cx="49215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客户端产品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（神策数据）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66047" y="4055724"/>
            <a:ext cx="1016621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用户规模扩大同时，次日留存和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日留存有所下降，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月份次日留存和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日留存有所上升，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日留存达到了近几个月的最大值，产品和运营召回手段起了作用。（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月数据割接，数据不准）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存留超过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日的用户占比在下降，但绝对值在持续增加，推广用户质量保持稳定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付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费率有所下降，受新用户付费率低于老用户影响，需要关注并提升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使用时长有所反弹，需要继续提升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1">
            <a:extLst>
              <a:ext uri="{FF2B5EF4-FFF2-40B4-BE49-F238E27FC236}">
                <a16:creationId xmlns:a16="http://schemas.microsoft.com/office/drawing/2014/main" xmlns="" id="{CD742297-6800-42EC-B9B5-1E8908EEB7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105266"/>
              </p:ext>
            </p:extLst>
          </p:nvPr>
        </p:nvGraphicFramePr>
        <p:xfrm>
          <a:off x="510364" y="1471143"/>
          <a:ext cx="11077579" cy="23149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84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8436">
                  <a:extLst>
                    <a:ext uri="{9D8B030D-6E8A-4147-A177-3AD203B41FA5}">
                      <a16:colId xmlns:a16="http://schemas.microsoft.com/office/drawing/2014/main" xmlns="" val="2847809817"/>
                    </a:ext>
                  </a:extLst>
                </a:gridCol>
                <a:gridCol w="8364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717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826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82650">
                  <a:extLst>
                    <a:ext uri="{9D8B030D-6E8A-4147-A177-3AD203B41FA5}">
                      <a16:colId xmlns:a16="http://schemas.microsoft.com/office/drawing/2014/main" xmlns="" val="264605369"/>
                    </a:ext>
                  </a:extLst>
                </a:gridCol>
                <a:gridCol w="7418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41839">
                  <a:extLst>
                    <a:ext uri="{9D8B030D-6E8A-4147-A177-3AD203B41FA5}">
                      <a16:colId xmlns:a16="http://schemas.microsoft.com/office/drawing/2014/main" xmlns="" val="292174203"/>
                    </a:ext>
                  </a:extLst>
                </a:gridCol>
                <a:gridCol w="941839">
                  <a:extLst>
                    <a:ext uri="{9D8B030D-6E8A-4147-A177-3AD203B41FA5}">
                      <a16:colId xmlns:a16="http://schemas.microsoft.com/office/drawing/2014/main" xmlns="" val="2464376864"/>
                    </a:ext>
                  </a:extLst>
                </a:gridCol>
                <a:gridCol w="69399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4634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970678"/>
                <a:gridCol w="970678">
                  <a:extLst>
                    <a:ext uri="{9D8B030D-6E8A-4147-A177-3AD203B41FA5}">
                      <a16:colId xmlns:a16="http://schemas.microsoft.com/office/drawing/2014/main" xmlns="" val="3293067359"/>
                    </a:ext>
                  </a:extLst>
                </a:gridCol>
              </a:tblGrid>
              <a:tr h="8746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2018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年数据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日均</a:t>
                      </a:r>
                      <a:endParaRPr lang="en-US" alt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新用户数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</a:rPr>
                        <a:t>日均</a:t>
                      </a:r>
                      <a:endParaRPr lang="en-US" altLang="zh-CN" sz="1100" kern="100" dirty="0">
                        <a:effectLst/>
                        <a:latin typeface="+mj-ea"/>
                        <a:ea typeface="+mj-ea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</a:rPr>
                        <a:t>次留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%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）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7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日留存（</a:t>
                      </a: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%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）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b="1" kern="100" dirty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30</a:t>
                      </a:r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日留存</a:t>
                      </a:r>
                      <a:endParaRPr lang="zh-CN" altLang="zh-CN" sz="1100" b="1" kern="100" dirty="0">
                        <a:solidFill>
                          <a:schemeClr val="lt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总用户数</a:t>
                      </a:r>
                      <a:endParaRPr lang="zh-CN" altLang="zh-CN" sz="1100" b="1" kern="100" dirty="0">
                        <a:solidFill>
                          <a:schemeClr val="lt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b="1" kern="100" dirty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30</a:t>
                      </a:r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日存留用户</a:t>
                      </a:r>
                      <a:endParaRPr lang="zh-CN" sz="1100" b="1" kern="100" dirty="0">
                        <a:solidFill>
                          <a:schemeClr val="lt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b="1" kern="100" dirty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30</a:t>
                      </a:r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日存留占比</a:t>
                      </a:r>
                      <a:endParaRPr lang="zh-CN" sz="1100" b="1" kern="100" dirty="0">
                        <a:solidFill>
                          <a:schemeClr val="lt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新增占比</a:t>
                      </a:r>
                      <a:endParaRPr lang="zh-CN" sz="1100" b="1" kern="100" dirty="0">
                        <a:solidFill>
                          <a:schemeClr val="lt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</a:rPr>
                        <a:t>付费率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</a:rPr>
                        <a:t>单机单次</a:t>
                      </a:r>
                      <a:r>
                        <a:rPr lang="zh-CN" sz="1100" kern="100" dirty="0">
                          <a:effectLst/>
                          <a:latin typeface="+mj-ea"/>
                          <a:ea typeface="+mj-ea"/>
                        </a:rPr>
                        <a:t>时长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</a:rPr>
                        <a:t>（分钟）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单机单日时长（分钟）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单机有效月使用时间（分钟）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05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</a:rPr>
                        <a:t>5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</a:rPr>
                        <a:t>月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390,617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23.30%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8.49%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3.57%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641,362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515,103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80.31%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60.90%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4.81%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7.4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61.01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293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39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</a:rPr>
                        <a:t>6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</a:rPr>
                        <a:t>月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339,375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22.06%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6.45%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2.76%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620,740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365,839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58.94%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54.67%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4.49%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7.0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54.57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272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82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</a:rPr>
                        <a:t>月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406,608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21.66%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5.96%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2.41%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705,279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376,756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53.42%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57.65%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3.81%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6.78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54.06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257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87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</a:rPr>
                        <a:t>8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</a:rPr>
                        <a:t>月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609,625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20.41%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5.60%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2.25%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928,808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448,571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48.30%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65.64%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3.11%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6.87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54.23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219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587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9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</a:rPr>
                        <a:t>月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582,476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21.20%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6.57%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903,519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64.47%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3.11%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7.07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55.44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238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262015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31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现  状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58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3126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     产品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质量竞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954946"/>
              </p:ext>
            </p:extLst>
          </p:nvPr>
        </p:nvGraphicFramePr>
        <p:xfrm>
          <a:off x="1344023" y="1106723"/>
          <a:ext cx="10107430" cy="33741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63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683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9073"/>
                <a:gridCol w="90598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58745"/>
                <a:gridCol w="77707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8820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11223"/>
                <a:gridCol w="1211223"/>
                <a:gridCol w="1211223"/>
              </a:tblGrid>
              <a:tr h="72572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应用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App</a:t>
                      </a:r>
                      <a:r>
                        <a:rPr lang="zh-CN" sz="1100" kern="100" dirty="0">
                          <a:effectLst/>
                        </a:rPr>
                        <a:t>指数排名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总月新增（万）</a:t>
                      </a:r>
                      <a:endParaRPr lang="en-US" altLang="zh-CN" sz="1100" kern="100" dirty="0" smtClean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（预估，新增占比</a:t>
                      </a: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35%</a:t>
                      </a: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</a:rPr>
                        <a:t>新用户</a:t>
                      </a:r>
                      <a:r>
                        <a:rPr lang="zh-CN" sz="1100" kern="100" dirty="0" smtClean="0">
                          <a:effectLst/>
                        </a:rPr>
                        <a:t>七日</a:t>
                      </a:r>
                      <a:r>
                        <a:rPr lang="zh-CN" sz="1100" kern="100" dirty="0">
                          <a:effectLst/>
                        </a:rPr>
                        <a:t>留存（</a:t>
                      </a:r>
                      <a:r>
                        <a:rPr lang="en-US" sz="1100" kern="100" dirty="0">
                          <a:effectLst/>
                        </a:rPr>
                        <a:t>%</a:t>
                      </a:r>
                      <a:r>
                        <a:rPr lang="zh-CN" sz="1100" kern="100" dirty="0" smtClean="0">
                          <a:effectLst/>
                        </a:rPr>
                        <a:t>）</a:t>
                      </a:r>
                      <a:endParaRPr lang="en-US" altLang="zh-CN" sz="110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艾瑞数据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1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MAU</a:t>
                      </a:r>
                      <a:r>
                        <a:rPr lang="zh-CN" sz="11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zh-CN" sz="11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万）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1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DAU</a:t>
                      </a:r>
                      <a:r>
                        <a:rPr lang="zh-CN" altLang="en-US" sz="11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（万）</a:t>
                      </a:r>
                      <a:endParaRPr lang="zh-CN" sz="11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</a:rPr>
                        <a:t>单机</a:t>
                      </a:r>
                      <a:r>
                        <a:rPr lang="zh-CN" sz="1100" kern="100" dirty="0" smtClean="0">
                          <a:effectLst/>
                        </a:rPr>
                        <a:t>日时长</a:t>
                      </a:r>
                      <a:r>
                        <a:rPr lang="zh-CN" altLang="en-US" sz="1100" kern="100" dirty="0" smtClean="0">
                          <a:effectLst/>
                        </a:rPr>
                        <a:t>（分钟）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单机有效月使用时间（分钟）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err="1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Arpu</a:t>
                      </a: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(</a:t>
                      </a: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元</a:t>
                      </a: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)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付费率</a:t>
                      </a: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%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19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17k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84-67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10-15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（实际</a:t>
                      </a: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5-9</a:t>
                      </a:r>
                      <a:r>
                        <a:rPr lang="zh-CN" altLang="en-US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（实际</a:t>
                      </a: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  <a:r>
                        <a:rPr lang="zh-CN" altLang="en-US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9.8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（实际</a:t>
                      </a: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r>
                        <a:rPr lang="zh-CN" altLang="en-US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36.17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（实际</a:t>
                      </a: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  <a:r>
                        <a:rPr lang="zh-CN" altLang="en-US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188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（实际</a:t>
                      </a: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238</a:t>
                      </a: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38.8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2.7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（安卓）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097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掌阅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4000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18-28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12116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2224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51.95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286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56.7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2.5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40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书旗小说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750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（准确）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14-28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2098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550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55.72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438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2.8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938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</a:rPr>
                        <a:t>追书神器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6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300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19-24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1054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200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119.51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681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938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QQ</a:t>
                      </a:r>
                      <a:r>
                        <a:rPr lang="zh-CN" sz="1100" kern="100" dirty="0">
                          <a:effectLst/>
                        </a:rPr>
                        <a:t>阅读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3096</a:t>
                      </a:r>
                      <a:endParaRPr lang="zh-CN" altLang="zh-CN" sz="1100" kern="100" dirty="0" smtClean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7-14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8488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1845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68.67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448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</a:t>
                      </a: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（阅文）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25215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微信读书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13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297.85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24-38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851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143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37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186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6406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起点阅读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181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r>
                        <a:rPr lang="en-US" altLang="zh-CN" sz="1100" kern="100" dirty="0" smtClean="0">
                          <a:solidFill>
                            <a:schemeClr val="tx1"/>
                          </a:solidFill>
                          <a:effectLst/>
                        </a:rPr>
                        <a:t>-15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519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126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57.81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489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097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连尚阅读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19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524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（可能更高）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7-11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680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--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226820" y="4577365"/>
            <a:ext cx="1004719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七日留存处于中等偏下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付费率与竞品相当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ARPU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值没有明显差距；日时长中等偏上，月时长中等偏低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阅书旗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，排名前三产品各有突出和落后的点，掌阅书旗留存较好，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书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旗使用时长较好。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追书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神器，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使用时长远超其他竞品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信读书，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留存远超其他竞品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起点，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类似我们产品，其他数值也类似，也是留存偏低，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28856" y="6381984"/>
            <a:ext cx="8137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目前，产品的核心目标是提升留存，降低推广成本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，通过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竞品分析获得提升留存的手段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279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37497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竞品功能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基础功能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370780"/>
              </p:ext>
            </p:extLst>
          </p:nvPr>
        </p:nvGraphicFramePr>
        <p:xfrm>
          <a:off x="434235" y="1215884"/>
          <a:ext cx="7987034" cy="4914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6094"/>
                <a:gridCol w="517236"/>
                <a:gridCol w="934952"/>
                <a:gridCol w="726094"/>
                <a:gridCol w="726094"/>
                <a:gridCol w="726094"/>
                <a:gridCol w="726094"/>
                <a:gridCol w="726094"/>
                <a:gridCol w="726094"/>
                <a:gridCol w="726094"/>
                <a:gridCol w="726094"/>
              </a:tblGrid>
              <a:tr h="517335">
                <a:tc gridSpan="2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掌阅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QQ</a:t>
                      </a:r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阅读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起点读书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微信读书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书旗小说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追书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连尚阅读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4097">
                <a:tc rowSpan="5"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有的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5"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人工推荐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gridSpan="8"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4097"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自己找书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8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4097"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在线朗读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8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4097"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打赏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4097"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书评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4097">
                <a:tc rowSpan="9"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没有的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找书</a:t>
                      </a:r>
                      <a:endParaRPr lang="en-US" altLang="zh-CN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智能推荐</a:t>
                      </a:r>
                      <a:endParaRPr lang="en-US" altLang="zh-CN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4097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领袖推荐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4097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好友推荐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4097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看书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投票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4097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划线笔记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4097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云同步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4097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互动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书圈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4097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书圈广场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4097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作者说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8538472" y="707992"/>
            <a:ext cx="356321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品影响留存的功能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找书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智能推荐：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阅读微信读书根据用户的属性，浏览记录，偏好设置等多种因素来进行精准推荐，提升新用户阅读比例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领袖推荐：起点书单达人，追书的书荒区实现了有效的用户推书，对老用户的留存有很大的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帮助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互动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书圈：起点掌阅在书评区的基础上建立了书圈制度，包含书评内容，以及用户产生的作品讨论、想法，为用户提供了多维度的互动体验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857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38176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品功能对比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620503"/>
              </p:ext>
            </p:extLst>
          </p:nvPr>
        </p:nvGraphicFramePr>
        <p:xfrm>
          <a:off x="301132" y="1253479"/>
          <a:ext cx="7917183" cy="473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744"/>
                <a:gridCol w="497779"/>
                <a:gridCol w="1156106"/>
                <a:gridCol w="505346"/>
                <a:gridCol w="719744"/>
                <a:gridCol w="719744"/>
                <a:gridCol w="719744"/>
                <a:gridCol w="719744"/>
                <a:gridCol w="719744"/>
                <a:gridCol w="719744"/>
                <a:gridCol w="719744"/>
              </a:tblGrid>
              <a:tr h="187204">
                <a:tc gridSpan="2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掌阅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QQ</a:t>
                      </a:r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阅读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起点读书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微信读书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书旗小说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追书神器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连尚阅读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rowSpan="3"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有的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粉丝等级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zh-CN" sz="1100" kern="100" dirty="0" smtClean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zh-CN" sz="1100" kern="100" dirty="0" smtClean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zh-CN" sz="1100" kern="100" dirty="0" smtClean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粉丝排行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常规分享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rowSpan="13"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没有的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创作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创作</a:t>
                      </a:r>
                      <a:endParaRPr lang="en-US" altLang="zh-CN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gridSpan="2"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作家助手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安卓有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在论坛有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作品管理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zh-CN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数据查询</a:t>
                      </a:r>
                      <a:endParaRPr lang="en-US" altLang="zh-CN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粉丝经营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作品红包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作者说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站外粉丝运营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用户社交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论坛</a:t>
                      </a:r>
                      <a:r>
                        <a:rPr lang="en-US" altLang="zh-CN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书荒互助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话题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横向讨论圈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专栏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想法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r>
                        <a:rPr lang="zh-CN" altLang="en-US" sz="1100" kern="100" dirty="0" smtClean="0">
                          <a:effectLst/>
                        </a:rPr>
                        <a:t>（章评）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拉新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有奖分享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策略分享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r>
                        <a:rPr lang="zh-CN" altLang="en-US" sz="1100" kern="100" dirty="0" smtClean="0">
                          <a:effectLst/>
                        </a:rPr>
                        <a:t>安卓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357319" y="448348"/>
            <a:ext cx="3757251" cy="5871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在产品特色上：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创作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：起点和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为了统一管理阅文旗下所有原创平台，同时为作者站内粉丝经营打基础，研发了单独的作者助手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，包含作品管理、数据查看，粉丝互动等多项完善的创作功能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站外粉丝经营：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文在站外粉丝经营上，与作者合作，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帮助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大神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积极参与综艺节目，增加作者曝光，树立作者的偶像形象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用户社交：追书以论坛为基础，提供多个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用户交流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板块，主打书荒互助，间接给小白用户增加了好友作品推荐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拉新：书旗邀请好友送代金券，微信分享作品给好友双方都能免费阅读，追书邀请好友得现金奖励（可提现）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807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不同功能优劣分析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针对读者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80991" y="1097515"/>
            <a:ext cx="546977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用户阅读体验上：</a:t>
            </a:r>
            <a:endParaRPr lang="en-US" altLang="zh-CN" sz="1400" b="1" kern="1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对标业界最高的追书神器与</a:t>
            </a:r>
            <a:r>
              <a:rPr lang="en-US" altLang="zh-CN" sz="1400" kern="1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阅读，根据艾瑞数据，在用户单日阅读时长数据的表现上</a:t>
            </a:r>
            <a:endParaRPr lang="en-US" altLang="zh-CN" sz="14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追书神器在日阅读时长上是</a:t>
            </a:r>
            <a:r>
              <a:rPr lang="en-US" altLang="zh-CN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17k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en-US" altLang="zh-CN" sz="1400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2.1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倍，月阅读时长是</a:t>
            </a:r>
            <a:r>
              <a:rPr lang="en-US" altLang="zh-CN" sz="1400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2.86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倍</a:t>
            </a:r>
            <a:endParaRPr lang="en-US" altLang="zh-CN" sz="14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阅读在日阅读时长上是</a:t>
            </a:r>
            <a:r>
              <a:rPr lang="en-US" altLang="zh-CN" sz="1400" kern="1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17k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en-US" altLang="zh-CN" sz="1400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1.24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倍，月阅读时长是</a:t>
            </a:r>
            <a:r>
              <a:rPr lang="en-US" altLang="zh-CN" sz="1400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1.88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倍</a:t>
            </a:r>
            <a:endParaRPr lang="en-US" altLang="zh-CN" sz="14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从作品量上来看</a:t>
            </a:r>
            <a:endParaRPr lang="en-US" altLang="zh-CN" sz="1400" b="1" kern="1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17k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共计上架作品量</a:t>
            </a:r>
            <a:r>
              <a:rPr lang="en-US" altLang="zh-CN" sz="1400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26043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追书共计上架作品量</a:t>
            </a:r>
            <a:r>
              <a:rPr lang="en-US" altLang="zh-CN" sz="1400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24380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本（涵盖网文各家精品），</a:t>
            </a:r>
            <a:r>
              <a:rPr lang="en-US" altLang="zh-CN" sz="1400" kern="1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阅读上架作品量</a:t>
            </a:r>
            <a:r>
              <a:rPr lang="en-US" altLang="zh-CN" sz="1400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127492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本（网文出版皆有）</a:t>
            </a:r>
            <a:endParaRPr lang="en-US" altLang="zh-CN" sz="1400" b="1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400" b="1" kern="1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追书阅读时长好的原因分析</a:t>
            </a:r>
            <a:r>
              <a:rPr lang="zh-CN" altLang="en-US" sz="1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endParaRPr lang="en-US" altLang="zh-CN" sz="1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优惠汇集各大平台精品作品，所以在内容上产生了优势</a:t>
            </a:r>
            <a:endParaRPr lang="en-US" altLang="zh-CN" sz="14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推书灵活准确，推得书都能搜到看到</a:t>
            </a:r>
            <a:endParaRPr lang="en-US" altLang="zh-CN" sz="1400" b="1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kern="100" dirty="0" err="1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en-US" sz="1400" b="1" kern="1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阅读时长好的原因分析：</a:t>
            </a:r>
            <a:endParaRPr lang="en-US" altLang="zh-CN" sz="1400" b="1" kern="1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、在作品量上有绝对优势</a:t>
            </a:r>
            <a:endParaRPr lang="en-US" altLang="zh-CN" sz="14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、在针对用户推荐上实现大数据精准的推荐，</a:t>
            </a:r>
            <a:endParaRPr lang="en-US" altLang="zh-CN" sz="14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14" name="图表 13"/>
          <p:cNvGraphicFramePr/>
          <p:nvPr>
            <p:extLst>
              <p:ext uri="{D42A27DB-BD31-4B8C-83A1-F6EECF244321}">
                <p14:modId xmlns:p14="http://schemas.microsoft.com/office/powerpoint/2010/main" val="4228544005"/>
              </p:ext>
            </p:extLst>
          </p:nvPr>
        </p:nvGraphicFramePr>
        <p:xfrm>
          <a:off x="6795828" y="1097515"/>
          <a:ext cx="4909820" cy="3705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矩形 15"/>
          <p:cNvSpPr/>
          <p:nvPr/>
        </p:nvSpPr>
        <p:spPr>
          <a:xfrm>
            <a:off x="6603069" y="5009198"/>
            <a:ext cx="53518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综</a:t>
            </a:r>
            <a:r>
              <a:rPr lang="zh-CN" altLang="en-US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上，在阅读体验上</a:t>
            </a:r>
            <a:endParaRPr lang="en-US" altLang="zh-CN" sz="1600" b="1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、要加大作品量，提高精品作品的</a:t>
            </a:r>
            <a:r>
              <a:rPr lang="zh-CN" altLang="en-US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数量</a:t>
            </a:r>
            <a:endParaRPr lang="en-US" altLang="zh-CN" sz="1600" b="1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、优化阅读体验，更精准的将作品推荐给用户</a:t>
            </a:r>
            <a:endParaRPr lang="en-US" altLang="zh-CN" sz="1600" b="1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88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不同功能优劣分析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针对读者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0527" y="1083400"/>
            <a:ext cx="51626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600" b="1" kern="100" dirty="0" smtClean="0">
                <a:solidFill>
                  <a:schemeClr val="accent6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互动体验</a:t>
            </a:r>
            <a:r>
              <a:rPr lang="zh-CN" altLang="en-US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上</a:t>
            </a:r>
            <a:endParaRPr lang="en-US" altLang="zh-CN" sz="1600" b="1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对比</a:t>
            </a:r>
            <a:r>
              <a:rPr lang="zh-CN" altLang="en-US" sz="16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我们</a:t>
            </a:r>
            <a:r>
              <a:rPr lang="zh-CN" altLang="en-US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与掌阅，拿</a:t>
            </a:r>
            <a:r>
              <a:rPr lang="en-US" altLang="zh-CN" sz="1600" b="1" kern="100" dirty="0" err="1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17k</a:t>
            </a:r>
            <a:r>
              <a:rPr lang="zh-CN" altLang="en-US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签约作品</a:t>
            </a:r>
            <a:r>
              <a:rPr lang="en-US" altLang="zh-CN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《</a:t>
            </a:r>
            <a:r>
              <a:rPr lang="zh-CN" altLang="en-US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九星霸体诀做比较</a:t>
            </a:r>
            <a:r>
              <a:rPr lang="en-US" altLang="zh-CN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" t="81" r="383" b="69859"/>
          <a:stretch/>
        </p:blipFill>
        <p:spPr>
          <a:xfrm>
            <a:off x="6050761" y="1037234"/>
            <a:ext cx="3374305" cy="203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7" r="222" b="23879"/>
          <a:stretch/>
        </p:blipFill>
        <p:spPr>
          <a:xfrm>
            <a:off x="8359887" y="3690222"/>
            <a:ext cx="3201157" cy="24629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1221456" y="1903117"/>
            <a:ext cx="4162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九星霸体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诀在掌阅书友圈有</a:t>
            </a:r>
            <a:r>
              <a:rPr lang="en-US" altLang="zh-CN" sz="16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10.3w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发言，</a:t>
            </a:r>
            <a:r>
              <a:rPr lang="en-US" altLang="zh-CN" sz="16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44w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书友，平均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0.23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21456" y="2550381"/>
            <a:ext cx="3971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九星霸体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诀在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只有</a:t>
            </a:r>
            <a:r>
              <a:rPr lang="en-US" altLang="zh-CN" sz="16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2.1w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条评论，今年有</a:t>
            </a:r>
            <a:r>
              <a:rPr lang="en-US" altLang="zh-CN" sz="16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29w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用户看过这本书，有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8570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人是这本书的付费用户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平均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0.07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21456" y="3443867"/>
            <a:ext cx="4162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在互动体验功能方面：</a:t>
            </a:r>
            <a:endParaRPr lang="en-US" altLang="zh-CN" sz="16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：只有基础的书评和回复书评功能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掌阅：有完善的书友圈体系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，包含踩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赞，书评及回复、想法、讨论、书友圈打卡、书友圈任务</a:t>
            </a:r>
          </a:p>
        </p:txBody>
      </p:sp>
      <p:sp>
        <p:nvSpPr>
          <p:cNvPr id="12" name="矩形 11"/>
          <p:cNvSpPr/>
          <p:nvPr/>
        </p:nvSpPr>
        <p:spPr>
          <a:xfrm>
            <a:off x="1221456" y="4921686"/>
            <a:ext cx="60711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6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综上</a:t>
            </a:r>
            <a:endParaRPr lang="en-US" altLang="zh-CN" sz="16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在互动体验上，我们存在功能上的劣势，导致我们自有的签约热门作品，在站外大平台的用户互动质量上要远高于我们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自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有平台上的互动，互动可以帮助读者留存，鼓励作者创作，我们后续需要重点加强。</a:t>
            </a:r>
            <a:endParaRPr lang="en-US" altLang="zh-CN" sz="16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92825" y="323899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掌阅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763937" y="6379645"/>
            <a:ext cx="393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err="1" smtClean="0"/>
              <a:t>17k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7512050" y="2223070"/>
            <a:ext cx="596900" cy="4315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243753" y="5721584"/>
            <a:ext cx="1436947" cy="4315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3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不同功能优劣分析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针对读者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76590" y="1274123"/>
            <a:ext cx="59628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400" b="1" kern="100" dirty="0" smtClean="0">
                <a:solidFill>
                  <a:schemeClr val="accent6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拉新和分享体验</a:t>
            </a:r>
            <a:r>
              <a:rPr lang="zh-CN" altLang="en-US" sz="14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上</a:t>
            </a:r>
            <a:endParaRPr lang="en-US" altLang="zh-CN" sz="1400" b="1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4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目前各家都在尝试不同的分享拉新手段，比较典型的案例如下</a:t>
            </a:r>
            <a:endParaRPr lang="en-US" altLang="zh-CN" sz="1400" b="1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400" b="1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微</a:t>
            </a: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信读书：分享给好友双方免费读、无限卡免费读</a:t>
            </a: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书旗小说：邀请好友得代金券</a:t>
            </a: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追书神器：邀请好友得现金奖励</a:t>
            </a: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4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常用策略分享方式：在阅读时摘取段落、或将想法生成卡片分享</a:t>
            </a: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400" b="1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6590" y="5173910"/>
            <a:ext cx="60490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综上</a:t>
            </a:r>
            <a:endParaRPr lang="en-US" altLang="zh-CN" sz="1400" b="1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在拉新和分享体验上，</a:t>
            </a:r>
            <a:r>
              <a:rPr lang="en-US" altLang="zh-CN" sz="1400" kern="100" dirty="0" err="1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17k</a:t>
            </a: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目前只有基础的作品分享功能，后续可尝试不同的有奖分享策略，可以类似微信读书那样，通过一部分作品免费的奖励来刺激用户分享，从而起到拉新及促留存的作用</a:t>
            </a: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76590" y="3929619"/>
            <a:ext cx="584160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微信读书围绕</a:t>
            </a:r>
            <a:r>
              <a:rPr lang="en-US" altLang="zh-CN" sz="1400" kern="100" dirty="0">
                <a:solidFill>
                  <a:schemeClr val="accent6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【</a:t>
            </a:r>
            <a:r>
              <a:rPr lang="zh-CN" altLang="en-US" sz="1400" kern="100" dirty="0">
                <a:solidFill>
                  <a:schemeClr val="accent6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分享免费看</a:t>
            </a:r>
            <a:r>
              <a:rPr lang="en-US" altLang="zh-CN" sz="1400" kern="100" dirty="0">
                <a:solidFill>
                  <a:schemeClr val="accent6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】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的方式，面向所有用户做了系列推广功能，从数据来看，微信读书的</a:t>
            </a:r>
            <a:r>
              <a:rPr lang="en-US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7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日留存是各家中最高的，由此可</a:t>
            </a: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看出，分享免费看书的方式与提高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用户</a:t>
            </a: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留存及拉新有一定关系。</a:t>
            </a: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306" y="787416"/>
            <a:ext cx="1806497" cy="32131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421" y="782433"/>
            <a:ext cx="1808788" cy="32172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306" y="4731631"/>
            <a:ext cx="1806497" cy="1399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1849" y="4625946"/>
            <a:ext cx="2130799" cy="16630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矩形 20"/>
          <p:cNvSpPr/>
          <p:nvPr/>
        </p:nvSpPr>
        <p:spPr>
          <a:xfrm>
            <a:off x="7118884" y="4190306"/>
            <a:ext cx="12473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微</a:t>
            </a:r>
            <a:r>
              <a:rPr lang="zh-CN" altLang="en-US" sz="11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信分享免费领</a:t>
            </a:r>
            <a:endParaRPr lang="en-US" altLang="zh-CN" sz="11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719145" y="4206618"/>
            <a:ext cx="12473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微</a:t>
            </a:r>
            <a:r>
              <a:rPr lang="zh-CN" altLang="en-US" sz="11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信分享免费领</a:t>
            </a:r>
            <a:endParaRPr lang="en-US" altLang="zh-CN" sz="11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182188" y="6280051"/>
            <a:ext cx="12473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1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      追</a:t>
            </a: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书</a:t>
            </a:r>
            <a:endParaRPr lang="en-US" altLang="zh-CN" sz="11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793578" y="6446727"/>
            <a:ext cx="12473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1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      书旗</a:t>
            </a:r>
            <a:endParaRPr lang="en-US" altLang="zh-CN" sz="11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37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1937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不同功能优劣分析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26820" y="1206312"/>
            <a:ext cx="9384030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从创作功能来看</a:t>
            </a:r>
            <a:endParaRPr lang="en-US" altLang="zh-CN" sz="1400" b="1" kern="1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手机</a:t>
            </a:r>
            <a:r>
              <a:rPr lang="zh-CN" altLang="zh-CN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创作功能正在慢慢起步</a:t>
            </a:r>
            <a:r>
              <a:rPr lang="zh-CN" altLang="zh-CN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，起点</a:t>
            </a:r>
            <a:r>
              <a:rPr lang="zh-CN" altLang="zh-CN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4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zh-CN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及连尚</a:t>
            </a:r>
            <a:r>
              <a:rPr lang="zh-CN" altLang="zh-CN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读书，</a:t>
            </a:r>
            <a:r>
              <a:rPr lang="zh-CN" altLang="zh-CN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需要单独下载一个作家助手完成，书旗小说在安卓端开放了创作功能，但是不能查看数据</a:t>
            </a:r>
            <a:r>
              <a:rPr lang="zh-CN" altLang="zh-CN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sz="14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400" b="1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048" y="2383413"/>
            <a:ext cx="2044802" cy="4089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1226820" y="2493483"/>
            <a:ext cx="4310981" cy="235449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阅文推出独立的作家助手</a:t>
            </a:r>
            <a:r>
              <a:rPr lang="en-US" altLang="zh-CN" sz="14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app</a:t>
            </a:r>
            <a:r>
              <a:rPr lang="zh-CN" altLang="en-US" sz="14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的原因：</a:t>
            </a:r>
            <a:endParaRPr lang="en-US" altLang="zh-CN" sz="1400" b="1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阅文旗下原创平台重多，需要统一管理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无法单独在任一端口内内嵌作者板块</a:t>
            </a: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400" b="1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书旗在安卓端推出简单写作功能的原因：</a:t>
            </a:r>
            <a:endParaRPr lang="en-US" altLang="zh-CN" sz="1400" b="1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、作者量少</a:t>
            </a: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、处于探索阶段</a:t>
            </a: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751" y="2383412"/>
            <a:ext cx="2299251" cy="4089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1226820" y="5073316"/>
            <a:ext cx="4310981" cy="10618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综上：</a:t>
            </a:r>
            <a:endParaRPr lang="en-US" altLang="zh-CN" sz="1400" b="1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能在同一个</a:t>
            </a:r>
            <a:r>
              <a:rPr lang="en-US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APP</a:t>
            </a:r>
            <a:r>
              <a:rPr lang="zh-CN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上看书写书，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支持</a:t>
            </a:r>
            <a:r>
              <a:rPr lang="zh-CN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数据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查看</a:t>
            </a:r>
            <a:r>
              <a:rPr lang="zh-CN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，目前市场属于空白</a:t>
            </a:r>
            <a:r>
              <a:rPr lang="zh-CN" altLang="zh-CN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状态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sz="1400" kern="100" dirty="0" err="1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17k</a:t>
            </a: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可在此方向进行深度尝试。</a:t>
            </a: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17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1937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不同功能优劣分析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296150" y="927899"/>
            <a:ext cx="3975100" cy="35394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endParaRPr lang="en-US" altLang="zh-CN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b="1" kern="1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从粉丝经营来看</a:t>
            </a:r>
            <a:endParaRPr lang="en-US" altLang="zh-CN" sz="1600" b="1" kern="1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600" b="1" kern="1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/>
            <a:r>
              <a:rPr lang="zh-CN" altLang="en-US" sz="16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站</a:t>
            </a:r>
            <a:r>
              <a:rPr lang="zh-CN" altLang="en-US" sz="1600" kern="1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内经营：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阅文通过作家助手打通作者与粉丝之间的联系，例如起点</a:t>
            </a:r>
            <a:r>
              <a:rPr lang="en-US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</a:t>
            </a:r>
            <a:r>
              <a:rPr lang="en-US" altLang="zh-CN" sz="1600" kern="1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阅读</a:t>
            </a:r>
            <a:r>
              <a:rPr lang="en-US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红包广场、</a:t>
            </a:r>
            <a:r>
              <a:rPr lang="en-US" altLang="zh-CN" sz="1600" kern="1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阅读</a:t>
            </a:r>
            <a:r>
              <a:rPr lang="en-US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大神说、起点</a:t>
            </a:r>
            <a:r>
              <a:rPr lang="en-US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作家粉丝称号</a:t>
            </a:r>
            <a:endParaRPr lang="en-US" altLang="zh-CN" sz="16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/>
            <a:endParaRPr lang="en-US" altLang="zh-CN" sz="16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/>
            <a:r>
              <a:rPr lang="zh-CN" altLang="en-US" sz="16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站</a:t>
            </a:r>
            <a:r>
              <a:rPr lang="zh-CN" altLang="en-US" sz="1600" kern="1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外经营：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阅文通过个渠道来宣传自己站内大神作者，提高作者的曝光量，为作者吸粉，同时达到品牌宣传的目的</a:t>
            </a:r>
            <a:endParaRPr lang="en-US" altLang="zh-CN" sz="16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/>
            <a:endParaRPr lang="en-US" altLang="zh-CN" sz="1600" kern="1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600" b="1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1284225"/>
            <a:ext cx="5029200" cy="1411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2941864"/>
            <a:ext cx="1799535" cy="3200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505" y="2942087"/>
            <a:ext cx="1797621" cy="31973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015" y="2942087"/>
            <a:ext cx="1598685" cy="31973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7322256" y="4142382"/>
            <a:ext cx="3975100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6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从平台来看，中文集团和阅文集团同为原创平台，对作家粉丝经营与作者培养上有着相同的需求</a:t>
            </a:r>
            <a:endParaRPr lang="en-US" altLang="zh-CN" sz="16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600" kern="100" dirty="0">
              <a:solidFill>
                <a:schemeClr val="accent6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因此</a:t>
            </a:r>
            <a:r>
              <a:rPr lang="en-US" altLang="zh-CN" sz="1600" kern="100" dirty="0" err="1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17k</a:t>
            </a:r>
            <a:r>
              <a:rPr lang="zh-CN" altLang="en-US" sz="16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在规划手机创作功能时，需深度考虑作者粉丝运营（包含站内及站外），同时兼顾新人作者的培养与挖掘。</a:t>
            </a:r>
            <a:endParaRPr lang="en-US" altLang="zh-CN" sz="16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32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4023" y="448348"/>
            <a:ext cx="21002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重构理念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80581" y="1358402"/>
            <a:ext cx="35801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/>
              <a:t>核心功能画个图，</a:t>
            </a:r>
            <a:r>
              <a:rPr lang="zh-CN" altLang="zh-CN" sz="1600" b="1" dirty="0"/>
              <a:t>读者、作者、内容拓展（突出中篇、探索</a:t>
            </a:r>
            <a:r>
              <a:rPr lang="en-US" altLang="zh-CN" sz="1600" b="1" dirty="0" err="1"/>
              <a:t>avg</a:t>
            </a:r>
            <a:r>
              <a:rPr lang="zh-CN" altLang="zh-CN" sz="1600" b="1" dirty="0"/>
              <a:t>，</a:t>
            </a:r>
            <a:r>
              <a:rPr lang="en-US" altLang="zh-CN" sz="1600" b="1" dirty="0" err="1"/>
              <a:t>ip</a:t>
            </a:r>
            <a:r>
              <a:rPr lang="zh-CN" altLang="zh-CN" sz="1600" b="1" dirty="0"/>
              <a:t>衍生的探索）、互动传统互动体系延续</a:t>
            </a:r>
            <a:r>
              <a:rPr lang="zh-CN" altLang="zh-CN" sz="1600" b="1" dirty="0" smtClean="0"/>
              <a:t>过来</a:t>
            </a:r>
            <a:r>
              <a:rPr lang="zh-CN" altLang="en-US" sz="1600" b="1" dirty="0" smtClean="0"/>
              <a:t>的</a:t>
            </a:r>
            <a:r>
              <a:rPr lang="zh-CN" altLang="zh-CN" sz="1600" b="1" dirty="0" smtClean="0"/>
              <a:t>、</a:t>
            </a:r>
            <a:r>
              <a:rPr lang="zh-CN" altLang="zh-CN" sz="1600" b="1" dirty="0"/>
              <a:t>分</a:t>
            </a:r>
            <a:r>
              <a:rPr lang="zh-CN" altLang="zh-CN" sz="1600" dirty="0"/>
              <a:t>享</a:t>
            </a:r>
            <a:r>
              <a:rPr lang="zh-CN" altLang="zh-CN" sz="1600" b="1" dirty="0"/>
              <a:t>模式化创新</a:t>
            </a:r>
            <a:r>
              <a:rPr lang="zh-CN" altLang="zh-CN" sz="1600" b="1" dirty="0" smtClean="0"/>
              <a:t>，</a:t>
            </a:r>
            <a:r>
              <a:rPr lang="zh-CN" altLang="en-US" sz="1600" b="1" dirty="0" smtClean="0"/>
              <a:t>读者其他简单说，重点说智能推荐，</a:t>
            </a:r>
            <a:r>
              <a:rPr lang="zh-CN" altLang="zh-CN" sz="1600" b="1" dirty="0" smtClean="0"/>
              <a:t>运营</a:t>
            </a:r>
            <a:r>
              <a:rPr lang="zh-CN" altLang="zh-CN" sz="1600" b="1" dirty="0"/>
              <a:t>支撑系统开发</a:t>
            </a:r>
            <a:r>
              <a:rPr lang="zh-CN" altLang="zh-CN" sz="1600" b="1" dirty="0" smtClean="0"/>
              <a:t>，</a:t>
            </a:r>
            <a:endParaRPr lang="en-US" altLang="zh-CN" sz="1600" b="1" dirty="0" smtClean="0"/>
          </a:p>
          <a:p>
            <a:endParaRPr lang="en-US" altLang="zh-CN" sz="1600" b="1" dirty="0"/>
          </a:p>
          <a:p>
            <a:endParaRPr lang="en-US" altLang="zh-CN" sz="1600" b="1" dirty="0" smtClean="0"/>
          </a:p>
          <a:p>
            <a:r>
              <a:rPr lang="zh-CN" altLang="zh-CN" sz="1600" b="1" dirty="0" smtClean="0"/>
              <a:t>重构</a:t>
            </a:r>
            <a:r>
              <a:rPr lang="zh-CN" altLang="zh-CN" sz="1600" b="1" dirty="0"/>
              <a:t>排期</a:t>
            </a:r>
            <a:r>
              <a:rPr lang="zh-CN" altLang="zh-CN" sz="1600" b="1" dirty="0" smtClean="0"/>
              <a:t>，</a:t>
            </a:r>
            <a:endParaRPr lang="zh-CN" altLang="zh-CN" sz="16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370" y="1498286"/>
            <a:ext cx="6532880" cy="383174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27351" y="5882717"/>
            <a:ext cx="9461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满足用户阅读原创图书的基础功能，已实现功能没有明显缺点，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但与业内竞品相比缺失很多附加功能以及能够体现我们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特色的关键功能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927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未来重构后的产品功能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6E6AC12F-991F-408B-8C19-6782BB7CBCC8}"/>
              </a:ext>
            </a:extLst>
          </p:cNvPr>
          <p:cNvSpPr/>
          <p:nvPr/>
        </p:nvSpPr>
        <p:spPr>
          <a:xfrm>
            <a:off x="1743597" y="1728618"/>
            <a:ext cx="1044840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阅读功能，提升用户体验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站内各项用户等级制度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站内运营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工具，推荐工具（智能推荐需要一页）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扩充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站内内容包括听书、漫画、游戏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等内容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4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6618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用户现状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1-9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月用户访问情况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477051" y="710430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备注：数据为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日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去重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4023" y="4181598"/>
            <a:ext cx="99167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H5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DAU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先增后降，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MAU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波动增长。推广渠道主要来自搜索引流和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SEM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，从关键词覆盖看应该是波动上涨，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DAU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下降主要由于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7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月开始出现的被劫持，已报网警，重构后提升安全性。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+mj-ea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DAUMAU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持续下降，考虑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ROI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，停止了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的推广，目前看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收入未受影响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安卓，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DAU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前三个月下降明显，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8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月反弹，目前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11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万；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MAU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开始推广后反弹明显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苹果，受刷榜、信息流等多种推广方式带来的效果不同影响，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DAU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变化不大，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MAU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在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12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万上下波动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3210023"/>
              </p:ext>
            </p:extLst>
          </p:nvPr>
        </p:nvGraphicFramePr>
        <p:xfrm>
          <a:off x="436351" y="1106722"/>
          <a:ext cx="5569526" cy="2730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2459383"/>
              </p:ext>
            </p:extLst>
          </p:nvPr>
        </p:nvGraphicFramePr>
        <p:xfrm>
          <a:off x="6423468" y="1106722"/>
          <a:ext cx="5293343" cy="2705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4063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3DD8A7A-7295-4991-9054-6F6218B3F916}"/>
              </a:ext>
            </a:extLst>
          </p:cNvPr>
          <p:cNvSpPr/>
          <p:nvPr/>
        </p:nvSpPr>
        <p:spPr>
          <a:xfrm>
            <a:off x="8464075" y="715293"/>
            <a:ext cx="28584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书架优化：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/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针对老用户， 增加“书籍分组”“筛选书架作品”功能，解决当前用户管理书架的维度单一问题，对已看书籍、同类型作品等都可以进行管理。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针对新用户，运营不同推广策略，结合当前热点及用户行为进行精准推荐。</a:t>
            </a:r>
            <a:endParaRPr lang="zh-CN" altLang="en-US" sz="16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9709A322-F19F-4839-9525-BF0B8B8DE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96" y="1302317"/>
            <a:ext cx="2717940" cy="54274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5FE4E824-ACBD-4C87-AD09-29AD4D05E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025" y="1302317"/>
            <a:ext cx="2709472" cy="5427412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未来重构后的产品功能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405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9624782-90A6-4239-B8EB-B8A5558BB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55" y="1234582"/>
            <a:ext cx="2717940" cy="54358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BF2869B0-7CCD-4427-9106-5A749B820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791" y="1234582"/>
            <a:ext cx="2717940" cy="54358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287F510B-CFB8-4424-9230-A7D1FBD506B0}"/>
              </a:ext>
            </a:extLst>
          </p:cNvPr>
          <p:cNvSpPr/>
          <p:nvPr/>
        </p:nvSpPr>
        <p:spPr>
          <a:xfrm>
            <a:off x="8071556" y="1106723"/>
            <a:ext cx="361244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阅读体验优化：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追齐竞品功能，优化阅读体验，增加章评、星球等模块。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实现同步阅读进度，三端登录均能保持体验一致。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阅读章节时，提供本章说入口，随时表达阅读时达到想法，也可以直接去作品星球参与讨论，增加互动。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阅读中增加月票、推荐票、打赏入口，增加作者与读者的互动，提升道具消耗比。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为订阅用户提供批量购买功能，一次性购买多章还可享受低价折扣优惠，操作更便捷。</a:t>
            </a:r>
          </a:p>
        </p:txBody>
      </p:sp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未来重构后的产品功能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642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2FC60FE8-87A9-43F3-8EFC-81E12DB83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23" y="957846"/>
            <a:ext cx="2121667" cy="5489815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xmlns="" id="{FEA5D8CB-D836-4652-87C6-1A611482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244084"/>
              </p:ext>
            </p:extLst>
          </p:nvPr>
        </p:nvGraphicFramePr>
        <p:xfrm>
          <a:off x="4153177" y="1349756"/>
          <a:ext cx="7023948" cy="9360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3487">
                  <a:extLst>
                    <a:ext uri="{9D8B030D-6E8A-4147-A177-3AD203B41FA5}">
                      <a16:colId xmlns:a16="http://schemas.microsoft.com/office/drawing/2014/main" xmlns="" val="2354243177"/>
                    </a:ext>
                  </a:extLst>
                </a:gridCol>
                <a:gridCol w="778087">
                  <a:extLst>
                    <a:ext uri="{9D8B030D-6E8A-4147-A177-3AD203B41FA5}">
                      <a16:colId xmlns:a16="http://schemas.microsoft.com/office/drawing/2014/main" xmlns="" val="218794003"/>
                    </a:ext>
                  </a:extLst>
                </a:gridCol>
                <a:gridCol w="778087">
                  <a:extLst>
                    <a:ext uri="{9D8B030D-6E8A-4147-A177-3AD203B41FA5}">
                      <a16:colId xmlns:a16="http://schemas.microsoft.com/office/drawing/2014/main" xmlns="" val="2852702013"/>
                    </a:ext>
                  </a:extLst>
                </a:gridCol>
                <a:gridCol w="778087">
                  <a:extLst>
                    <a:ext uri="{9D8B030D-6E8A-4147-A177-3AD203B41FA5}">
                      <a16:colId xmlns:a16="http://schemas.microsoft.com/office/drawing/2014/main" xmlns="" val="3795058431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xmlns="" val="936156800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xmlns="" val="3682887201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xmlns="" val="1093426826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xmlns="" val="943015067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xmlns="" val="1089455271"/>
                    </a:ext>
                  </a:extLst>
                </a:gridCol>
              </a:tblGrid>
              <a:tr h="50934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等级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Vip0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Vip1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vip2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Vip3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Vip4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Vip5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Vip6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Vip7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192230037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消费</a:t>
                      </a:r>
                      <a:r>
                        <a:rPr lang="en-US" sz="1400" kern="100">
                          <a:effectLst/>
                        </a:rPr>
                        <a:t>(</a:t>
                      </a:r>
                      <a:r>
                        <a:rPr lang="zh-CN" sz="1400" kern="100">
                          <a:effectLst/>
                        </a:rPr>
                        <a:t>元</a:t>
                      </a:r>
                      <a:r>
                        <a:rPr lang="en-US" sz="1400" kern="100">
                          <a:effectLst/>
                        </a:rPr>
                        <a:t>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1-29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30-99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100-199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200-499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500-999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1000-1999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&gt;=2000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280089969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xmlns="" id="{3D1F525B-5DAD-44EE-A5C6-2B1C8AC85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441683"/>
              </p:ext>
            </p:extLst>
          </p:nvPr>
        </p:nvGraphicFramePr>
        <p:xfrm>
          <a:off x="4153183" y="2993040"/>
          <a:ext cx="7023942" cy="37151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8120">
                  <a:extLst>
                    <a:ext uri="{9D8B030D-6E8A-4147-A177-3AD203B41FA5}">
                      <a16:colId xmlns:a16="http://schemas.microsoft.com/office/drawing/2014/main" xmlns="" val="1952139831"/>
                    </a:ext>
                  </a:extLst>
                </a:gridCol>
                <a:gridCol w="637197">
                  <a:extLst>
                    <a:ext uri="{9D8B030D-6E8A-4147-A177-3AD203B41FA5}">
                      <a16:colId xmlns:a16="http://schemas.microsoft.com/office/drawing/2014/main" xmlns="" val="1747435955"/>
                    </a:ext>
                  </a:extLst>
                </a:gridCol>
                <a:gridCol w="637197">
                  <a:extLst>
                    <a:ext uri="{9D8B030D-6E8A-4147-A177-3AD203B41FA5}">
                      <a16:colId xmlns:a16="http://schemas.microsoft.com/office/drawing/2014/main" xmlns="" val="58269957"/>
                    </a:ext>
                  </a:extLst>
                </a:gridCol>
                <a:gridCol w="638120">
                  <a:extLst>
                    <a:ext uri="{9D8B030D-6E8A-4147-A177-3AD203B41FA5}">
                      <a16:colId xmlns:a16="http://schemas.microsoft.com/office/drawing/2014/main" xmlns="" val="3640217337"/>
                    </a:ext>
                  </a:extLst>
                </a:gridCol>
                <a:gridCol w="639044">
                  <a:extLst>
                    <a:ext uri="{9D8B030D-6E8A-4147-A177-3AD203B41FA5}">
                      <a16:colId xmlns:a16="http://schemas.microsoft.com/office/drawing/2014/main" xmlns="" val="3527028142"/>
                    </a:ext>
                  </a:extLst>
                </a:gridCol>
                <a:gridCol w="639044">
                  <a:extLst>
                    <a:ext uri="{9D8B030D-6E8A-4147-A177-3AD203B41FA5}">
                      <a16:colId xmlns:a16="http://schemas.microsoft.com/office/drawing/2014/main" xmlns="" val="152198152"/>
                    </a:ext>
                  </a:extLst>
                </a:gridCol>
                <a:gridCol w="639044">
                  <a:extLst>
                    <a:ext uri="{9D8B030D-6E8A-4147-A177-3AD203B41FA5}">
                      <a16:colId xmlns:a16="http://schemas.microsoft.com/office/drawing/2014/main" xmlns="" val="3679280313"/>
                    </a:ext>
                  </a:extLst>
                </a:gridCol>
                <a:gridCol w="639044">
                  <a:extLst>
                    <a:ext uri="{9D8B030D-6E8A-4147-A177-3AD203B41FA5}">
                      <a16:colId xmlns:a16="http://schemas.microsoft.com/office/drawing/2014/main" xmlns="" val="1218134363"/>
                    </a:ext>
                  </a:extLst>
                </a:gridCol>
                <a:gridCol w="639044">
                  <a:extLst>
                    <a:ext uri="{9D8B030D-6E8A-4147-A177-3AD203B41FA5}">
                      <a16:colId xmlns:a16="http://schemas.microsoft.com/office/drawing/2014/main" xmlns="" val="1189187079"/>
                    </a:ext>
                  </a:extLst>
                </a:gridCol>
                <a:gridCol w="639044">
                  <a:extLst>
                    <a:ext uri="{9D8B030D-6E8A-4147-A177-3AD203B41FA5}">
                      <a16:colId xmlns:a16="http://schemas.microsoft.com/office/drawing/2014/main" xmlns="" val="2384046406"/>
                    </a:ext>
                  </a:extLst>
                </a:gridCol>
                <a:gridCol w="639044">
                  <a:extLst>
                    <a:ext uri="{9D8B030D-6E8A-4147-A177-3AD203B41FA5}">
                      <a16:colId xmlns:a16="http://schemas.microsoft.com/office/drawing/2014/main" xmlns="" val="255629162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推荐票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置顶卡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催更符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喇叭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抽奖券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补签卡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用户后缀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全站包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主题包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阅读免广告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2501592294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1314655934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Vip1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1937211702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Vip2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1443305515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Vip3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3993364251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Vip4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6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3204194060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Vip5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819954941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Vip6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2386217816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Vip7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有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1357200745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xmlns="" id="{4429FE5D-8CC7-486C-9829-FB7CD6204033}"/>
              </a:ext>
            </a:extLst>
          </p:cNvPr>
          <p:cNvSpPr/>
          <p:nvPr/>
        </p:nvSpPr>
        <p:spPr>
          <a:xfrm>
            <a:off x="4016252" y="957846"/>
            <a:ext cx="2905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读者等级详情：</a:t>
            </a:r>
            <a:endParaRPr lang="zh-CN" altLang="en-US" sz="16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468960D1-9DA3-4948-B2AB-24C1AA56F48E}"/>
              </a:ext>
            </a:extLst>
          </p:cNvPr>
          <p:cNvSpPr/>
          <p:nvPr/>
        </p:nvSpPr>
        <p:spPr>
          <a:xfrm>
            <a:off x="4016252" y="2601130"/>
            <a:ext cx="2905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读者等级特权：</a:t>
            </a:r>
            <a:endParaRPr lang="zh-CN" altLang="en-US" sz="1600" dirty="0"/>
          </a:p>
        </p:txBody>
      </p:sp>
      <p:sp>
        <p:nvSpPr>
          <p:cNvPr id="8" name="椭圆 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未来重构后的产品功能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317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AE6EFBE-0451-4690-961B-1D7548473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1082318"/>
            <a:ext cx="2392532" cy="5614975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xmlns="" id="{C1CD0AB4-3B29-4414-A9E8-17ECA2FD8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558244"/>
              </p:ext>
            </p:extLst>
          </p:nvPr>
        </p:nvGraphicFramePr>
        <p:xfrm>
          <a:off x="4209625" y="1521177"/>
          <a:ext cx="7282463" cy="9962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6317">
                  <a:extLst>
                    <a:ext uri="{9D8B030D-6E8A-4147-A177-3AD203B41FA5}">
                      <a16:colId xmlns:a16="http://schemas.microsoft.com/office/drawing/2014/main" xmlns="" val="1111658762"/>
                    </a:ext>
                  </a:extLst>
                </a:gridCol>
                <a:gridCol w="1456317">
                  <a:extLst>
                    <a:ext uri="{9D8B030D-6E8A-4147-A177-3AD203B41FA5}">
                      <a16:colId xmlns:a16="http://schemas.microsoft.com/office/drawing/2014/main" xmlns="" val="388900572"/>
                    </a:ext>
                  </a:extLst>
                </a:gridCol>
                <a:gridCol w="1456317">
                  <a:extLst>
                    <a:ext uri="{9D8B030D-6E8A-4147-A177-3AD203B41FA5}">
                      <a16:colId xmlns:a16="http://schemas.microsoft.com/office/drawing/2014/main" xmlns="" val="2362956866"/>
                    </a:ext>
                  </a:extLst>
                </a:gridCol>
                <a:gridCol w="1456317">
                  <a:extLst>
                    <a:ext uri="{9D8B030D-6E8A-4147-A177-3AD203B41FA5}">
                      <a16:colId xmlns:a16="http://schemas.microsoft.com/office/drawing/2014/main" xmlns="" val="1427241230"/>
                    </a:ext>
                  </a:extLst>
                </a:gridCol>
                <a:gridCol w="1457195">
                  <a:extLst>
                    <a:ext uri="{9D8B030D-6E8A-4147-A177-3AD203B41FA5}">
                      <a16:colId xmlns:a16="http://schemas.microsoft.com/office/drawing/2014/main" xmlns="" val="4230633750"/>
                    </a:ext>
                  </a:extLst>
                </a:gridCol>
              </a:tblGrid>
              <a:tr h="3486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类型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自动续费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r>
                        <a:rPr lang="zh-CN" sz="1400" kern="100">
                          <a:effectLst/>
                        </a:rPr>
                        <a:t>个月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3</a:t>
                      </a:r>
                      <a:r>
                        <a:rPr lang="zh-CN" sz="1400" kern="100" dirty="0">
                          <a:effectLst/>
                        </a:rPr>
                        <a:t>个月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12</a:t>
                      </a:r>
                      <a:r>
                        <a:rPr lang="zh-CN" sz="1400" kern="100">
                          <a:effectLst/>
                        </a:rPr>
                        <a:t>个月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3850896451"/>
                  </a:ext>
                </a:extLst>
              </a:tr>
              <a:tr h="32380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会员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10</a:t>
                      </a:r>
                      <a:r>
                        <a:rPr lang="zh-CN" sz="1400" kern="100" dirty="0">
                          <a:effectLst/>
                        </a:rPr>
                        <a:t>元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15</a:t>
                      </a:r>
                      <a:r>
                        <a:rPr lang="zh-CN" sz="1400" kern="100">
                          <a:effectLst/>
                        </a:rPr>
                        <a:t>元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40</a:t>
                      </a:r>
                      <a:r>
                        <a:rPr lang="zh-CN" sz="1400" kern="100">
                          <a:effectLst/>
                        </a:rPr>
                        <a:t>元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120</a:t>
                      </a:r>
                      <a:r>
                        <a:rPr lang="zh-CN" sz="1400" kern="100">
                          <a:effectLst/>
                        </a:rPr>
                        <a:t>元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2945148448"/>
                  </a:ext>
                </a:extLst>
              </a:tr>
              <a:tr h="32380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超级会员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299</a:t>
                      </a:r>
                      <a:r>
                        <a:rPr lang="zh-CN" sz="1400" kern="100">
                          <a:effectLst/>
                        </a:rPr>
                        <a:t>元</a:t>
                      </a:r>
                      <a:r>
                        <a:rPr lang="en-US" sz="1400" kern="100">
                          <a:effectLst/>
                        </a:rPr>
                        <a:t>/</a:t>
                      </a:r>
                      <a:r>
                        <a:rPr lang="zh-CN" sz="1400" kern="100">
                          <a:effectLst/>
                        </a:rPr>
                        <a:t>年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2343596943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xmlns="" id="{F23D0DAC-51FE-4156-8B02-95C002942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0521"/>
              </p:ext>
            </p:extLst>
          </p:nvPr>
        </p:nvGraphicFramePr>
        <p:xfrm>
          <a:off x="4209625" y="3268338"/>
          <a:ext cx="7282464" cy="3200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7412">
                  <a:extLst>
                    <a:ext uri="{9D8B030D-6E8A-4147-A177-3AD203B41FA5}">
                      <a16:colId xmlns:a16="http://schemas.microsoft.com/office/drawing/2014/main" xmlns="" val="3833305161"/>
                    </a:ext>
                  </a:extLst>
                </a:gridCol>
                <a:gridCol w="787412">
                  <a:extLst>
                    <a:ext uri="{9D8B030D-6E8A-4147-A177-3AD203B41FA5}">
                      <a16:colId xmlns:a16="http://schemas.microsoft.com/office/drawing/2014/main" xmlns="" val="136466803"/>
                    </a:ext>
                  </a:extLst>
                </a:gridCol>
                <a:gridCol w="1039349">
                  <a:extLst>
                    <a:ext uri="{9D8B030D-6E8A-4147-A177-3AD203B41FA5}">
                      <a16:colId xmlns:a16="http://schemas.microsoft.com/office/drawing/2014/main" xmlns="" val="1123370130"/>
                    </a:ext>
                  </a:extLst>
                </a:gridCol>
                <a:gridCol w="786535">
                  <a:extLst>
                    <a:ext uri="{9D8B030D-6E8A-4147-A177-3AD203B41FA5}">
                      <a16:colId xmlns:a16="http://schemas.microsoft.com/office/drawing/2014/main" xmlns="" val="2793416429"/>
                    </a:ext>
                  </a:extLst>
                </a:gridCol>
                <a:gridCol w="972633">
                  <a:extLst>
                    <a:ext uri="{9D8B030D-6E8A-4147-A177-3AD203B41FA5}">
                      <a16:colId xmlns:a16="http://schemas.microsoft.com/office/drawing/2014/main" xmlns="" val="2435983434"/>
                    </a:ext>
                  </a:extLst>
                </a:gridCol>
                <a:gridCol w="784779">
                  <a:extLst>
                    <a:ext uri="{9D8B030D-6E8A-4147-A177-3AD203B41FA5}">
                      <a16:colId xmlns:a16="http://schemas.microsoft.com/office/drawing/2014/main" xmlns="" val="195259733"/>
                    </a:ext>
                  </a:extLst>
                </a:gridCol>
                <a:gridCol w="738253">
                  <a:extLst>
                    <a:ext uri="{9D8B030D-6E8A-4147-A177-3AD203B41FA5}">
                      <a16:colId xmlns:a16="http://schemas.microsoft.com/office/drawing/2014/main" xmlns="" val="1126562119"/>
                    </a:ext>
                  </a:extLst>
                </a:gridCol>
                <a:gridCol w="710163">
                  <a:extLst>
                    <a:ext uri="{9D8B030D-6E8A-4147-A177-3AD203B41FA5}">
                      <a16:colId xmlns:a16="http://schemas.microsoft.com/office/drawing/2014/main" xmlns="" val="314819954"/>
                    </a:ext>
                  </a:extLst>
                </a:gridCol>
                <a:gridCol w="675928">
                  <a:extLst>
                    <a:ext uri="{9D8B030D-6E8A-4147-A177-3AD203B41FA5}">
                      <a16:colId xmlns:a16="http://schemas.microsoft.com/office/drawing/2014/main" xmlns="" val="329625576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类型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特权一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特权二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特权三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特权四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特权五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特权六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特权七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特权八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874514333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会员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免费阅读包月库作品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订阅精选书八折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订阅出版书八折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开会员赠送礼包（推荐票</a:t>
                      </a:r>
                      <a:r>
                        <a:rPr lang="en-US" sz="1400" kern="100" dirty="0">
                          <a:effectLst/>
                        </a:rPr>
                        <a:t>*10</a:t>
                      </a:r>
                      <a:r>
                        <a:rPr lang="zh-CN" sz="1400" kern="100" dirty="0">
                          <a:effectLst/>
                        </a:rPr>
                        <a:t>，补签卡</a:t>
                      </a:r>
                      <a:r>
                        <a:rPr lang="en-US" sz="1400" kern="100" dirty="0">
                          <a:effectLst/>
                        </a:rPr>
                        <a:t>*3</a:t>
                      </a:r>
                      <a:r>
                        <a:rPr lang="zh-CN" sz="1400" kern="100" dirty="0">
                          <a:effectLst/>
                        </a:rPr>
                        <a:t>，喇叭</a:t>
                      </a:r>
                      <a:r>
                        <a:rPr lang="en-US" sz="1400" kern="100" dirty="0">
                          <a:effectLst/>
                        </a:rPr>
                        <a:t>*1</a:t>
                      </a:r>
                      <a:r>
                        <a:rPr lang="zh-CN" sz="1400" kern="100" dirty="0">
                          <a:effectLst/>
                        </a:rPr>
                        <a:t>，）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阅读页无广告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头像框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专属活动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开会员赠</a:t>
                      </a:r>
                      <a:r>
                        <a:rPr lang="en-US" sz="1400" kern="100">
                          <a:effectLst/>
                        </a:rPr>
                        <a:t>200</a:t>
                      </a:r>
                      <a:r>
                        <a:rPr lang="zh-CN" sz="1400" kern="100">
                          <a:effectLst/>
                        </a:rPr>
                        <a:t>代金券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3181043184"/>
                  </a:ext>
                </a:extLst>
              </a:tr>
              <a:tr h="14935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超级会员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免费阅读全站作品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每周一次道具礼包（推荐票</a:t>
                      </a:r>
                      <a:r>
                        <a:rPr lang="en-US" sz="1400" kern="100">
                          <a:effectLst/>
                        </a:rPr>
                        <a:t>*10</a:t>
                      </a:r>
                      <a:r>
                        <a:rPr lang="zh-CN" sz="1400" kern="100">
                          <a:effectLst/>
                        </a:rPr>
                        <a:t>，补签卡</a:t>
                      </a:r>
                      <a:r>
                        <a:rPr lang="en-US" sz="1400" kern="100">
                          <a:effectLst/>
                        </a:rPr>
                        <a:t>*3</a:t>
                      </a:r>
                      <a:r>
                        <a:rPr lang="zh-CN" sz="1400" kern="100">
                          <a:effectLst/>
                        </a:rPr>
                        <a:t>，喇叭</a:t>
                      </a:r>
                      <a:r>
                        <a:rPr lang="en-US" sz="1400" kern="100">
                          <a:effectLst/>
                        </a:rPr>
                        <a:t>*3</a:t>
                      </a:r>
                      <a:r>
                        <a:rPr lang="zh-CN" sz="1400" kern="100">
                          <a:effectLst/>
                        </a:rPr>
                        <a:t>，代金券</a:t>
                      </a:r>
                      <a:r>
                        <a:rPr lang="en-US" sz="1400" kern="100">
                          <a:effectLst/>
                        </a:rPr>
                        <a:t>*100</a:t>
                      </a:r>
                      <a:r>
                        <a:rPr lang="zh-CN" sz="1400" kern="100">
                          <a:effectLst/>
                        </a:rPr>
                        <a:t>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926455675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xmlns="" id="{18319279-99CF-4A22-A25F-1AE08D3F7603}"/>
              </a:ext>
            </a:extLst>
          </p:cNvPr>
          <p:cNvSpPr/>
          <p:nvPr/>
        </p:nvSpPr>
        <p:spPr>
          <a:xfrm>
            <a:off x="4016252" y="1127180"/>
            <a:ext cx="2905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会员定价：</a:t>
            </a:r>
            <a:endParaRPr lang="zh-CN" altLang="en-US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675F9E45-C6F1-4881-A1B0-A618C00B00A8}"/>
              </a:ext>
            </a:extLst>
          </p:cNvPr>
          <p:cNvSpPr/>
          <p:nvPr/>
        </p:nvSpPr>
        <p:spPr>
          <a:xfrm>
            <a:off x="4016252" y="2770464"/>
            <a:ext cx="2905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会员特权：</a:t>
            </a:r>
            <a:endParaRPr lang="zh-CN" altLang="en-US" sz="1600" dirty="0"/>
          </a:p>
        </p:txBody>
      </p:sp>
      <p:sp>
        <p:nvSpPr>
          <p:cNvPr id="10" name="椭圆 9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未来重构后的产品功能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735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E93A243-A2AF-44A6-88C3-FE46978D8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41" y="1352956"/>
            <a:ext cx="2709472" cy="54189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31B78D8-6517-421E-BA18-A7E59BB35DB4}"/>
              </a:ext>
            </a:extLst>
          </p:cNvPr>
          <p:cNvSpPr/>
          <p:nvPr/>
        </p:nvSpPr>
        <p:spPr>
          <a:xfrm>
            <a:off x="4016252" y="1352955"/>
            <a:ext cx="69791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作品粉丝积分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定义：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用户通过对作品进行包括但不限于：订阅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打赏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评论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行为时，可获得一定量的粉丝积分，粉丝积分累计到一定额度时，用户可获取该作品的粉丝等级称号。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483B7625-A503-4EC0-A449-1DBAB0A5001E}"/>
              </a:ext>
            </a:extLst>
          </p:cNvPr>
          <p:cNvSpPr/>
          <p:nvPr/>
        </p:nvSpPr>
        <p:spPr>
          <a:xfrm>
            <a:off x="4016252" y="2996240"/>
            <a:ext cx="69791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作品粉丝等级列表以及所需要的积分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xmlns="" id="{45B76505-6074-4FF4-A456-C0DFA6271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559386"/>
              </p:ext>
            </p:extLst>
          </p:nvPr>
        </p:nvGraphicFramePr>
        <p:xfrm>
          <a:off x="4150360" y="3390830"/>
          <a:ext cx="7023946" cy="2761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41033">
                  <a:extLst>
                    <a:ext uri="{9D8B030D-6E8A-4147-A177-3AD203B41FA5}">
                      <a16:colId xmlns:a16="http://schemas.microsoft.com/office/drawing/2014/main" xmlns="" val="2691498961"/>
                    </a:ext>
                  </a:extLst>
                </a:gridCol>
                <a:gridCol w="2341033">
                  <a:extLst>
                    <a:ext uri="{9D8B030D-6E8A-4147-A177-3AD203B41FA5}">
                      <a16:colId xmlns:a16="http://schemas.microsoft.com/office/drawing/2014/main" xmlns="" val="952309216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xmlns="" val="1218381612"/>
                    </a:ext>
                  </a:extLst>
                </a:gridCol>
              </a:tblGrid>
              <a:tr h="3452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等级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积分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备注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3521957496"/>
                  </a:ext>
                </a:extLst>
              </a:tr>
              <a:tr h="3452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不可评论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2459744208"/>
                  </a:ext>
                </a:extLst>
              </a:tr>
              <a:tr h="3452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见习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1-499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1404482458"/>
                  </a:ext>
                </a:extLst>
              </a:tr>
              <a:tr h="3452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学徒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500-1999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485995944"/>
                  </a:ext>
                </a:extLst>
              </a:tr>
              <a:tr h="3452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弟子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2000-4999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3751148704"/>
                  </a:ext>
                </a:extLst>
              </a:tr>
              <a:tr h="3452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……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……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1859487243"/>
                  </a:ext>
                </a:extLst>
              </a:tr>
              <a:tr h="3452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神尊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50000000-99999999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2637022145"/>
                  </a:ext>
                </a:extLst>
              </a:tr>
              <a:tr h="3452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天尊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100000000-</a:t>
                      </a:r>
                      <a:r>
                        <a:rPr lang="zh-CN" sz="1400" kern="100">
                          <a:effectLst/>
                        </a:rPr>
                        <a:t>无限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1728426343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677266A5-6EC9-4B3D-865B-176EA3862DAD}"/>
              </a:ext>
            </a:extLst>
          </p:cNvPr>
          <p:cNvSpPr/>
          <p:nvPr/>
        </p:nvSpPr>
        <p:spPr>
          <a:xfrm>
            <a:off x="4016252" y="6402569"/>
            <a:ext cx="69791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粉丝积分对应特权：评论背景、字体颜色、昵称后有标识、每周粉丝贡献榜首特殊显示等。</a:t>
            </a:r>
          </a:p>
        </p:txBody>
      </p:sp>
      <p:sp>
        <p:nvSpPr>
          <p:cNvPr id="8" name="椭圆 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未来重构后的产品功能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131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未来重构后的产品功能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6E6AC12F-991F-408B-8C19-6782BB7CBCC8}"/>
              </a:ext>
            </a:extLst>
          </p:cNvPr>
          <p:cNvSpPr/>
          <p:nvPr/>
        </p:nvSpPr>
        <p:spPr>
          <a:xfrm>
            <a:off x="1743597" y="1728618"/>
            <a:ext cx="1044840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运营理念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原创功能上线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线上网文大学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作者相关体系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作者专项道具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332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EC93850-83A6-408A-B65D-B01B89C95489}"/>
              </a:ext>
            </a:extLst>
          </p:cNvPr>
          <p:cNvSpPr/>
          <p:nvPr/>
        </p:nvSpPr>
        <p:spPr>
          <a:xfrm>
            <a:off x="971121" y="1269500"/>
            <a:ext cx="4137148" cy="5098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作者运营理念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初级作者：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给新人作者一个大神梦，以新作品自荐得票获取签约机会，让更多的新人作者写书时第一时间能想到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中级作者：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平台提供功能工具，并辅助提升读者规模、粉丝规模，帮助其提升为高级作者。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高级作者：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量身定制个性活动，推荐和引导读者，帮助作者发展站内粉丝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大神作者：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集公司之力，帮助大神打造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从轻衍生到改编影视游戏，发展站外粉丝</a:t>
            </a:r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xmlns="" id="{1E42713D-434A-4720-8D7F-F4C9A7D4DFC5}"/>
              </a:ext>
            </a:extLst>
          </p:cNvPr>
          <p:cNvSpPr/>
          <p:nvPr/>
        </p:nvSpPr>
        <p:spPr>
          <a:xfrm>
            <a:off x="7725970" y="1635048"/>
            <a:ext cx="2141041" cy="1367603"/>
          </a:xfrm>
          <a:prstGeom prst="triangle">
            <a:avLst/>
          </a:prstGeom>
          <a:solidFill>
            <a:srgbClr val="EF52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大神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endParaRPr lang="zh-CN" altLang="en-US" sz="1600" dirty="0">
              <a:ln>
                <a:solidFill>
                  <a:srgbClr val="EF5229"/>
                </a:solidFill>
              </a:ln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梯形 12">
            <a:extLst>
              <a:ext uri="{FF2B5EF4-FFF2-40B4-BE49-F238E27FC236}">
                <a16:creationId xmlns:a16="http://schemas.microsoft.com/office/drawing/2014/main" xmlns="" id="{C13F72B9-7EA2-4C5E-9CE9-A2C870E8CAA8}"/>
              </a:ext>
            </a:extLst>
          </p:cNvPr>
          <p:cNvSpPr/>
          <p:nvPr/>
        </p:nvSpPr>
        <p:spPr>
          <a:xfrm>
            <a:off x="7177929" y="3017337"/>
            <a:ext cx="3214591" cy="801547"/>
          </a:xfrm>
          <a:prstGeom prst="trapezoid">
            <a:avLst>
              <a:gd name="adj" fmla="val 64607"/>
            </a:avLst>
          </a:prstGeom>
          <a:solidFill>
            <a:srgbClr val="EF8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高级作者</a:t>
            </a:r>
          </a:p>
        </p:txBody>
      </p:sp>
      <p:sp>
        <p:nvSpPr>
          <p:cNvPr id="14" name="梯形 13">
            <a:extLst>
              <a:ext uri="{FF2B5EF4-FFF2-40B4-BE49-F238E27FC236}">
                <a16:creationId xmlns:a16="http://schemas.microsoft.com/office/drawing/2014/main" xmlns="" id="{59EDA4AC-E276-4D3C-96CC-470FF4CA48C8}"/>
              </a:ext>
            </a:extLst>
          </p:cNvPr>
          <p:cNvSpPr/>
          <p:nvPr/>
        </p:nvSpPr>
        <p:spPr>
          <a:xfrm>
            <a:off x="6634501" y="3809532"/>
            <a:ext cx="4272140" cy="768907"/>
          </a:xfrm>
          <a:prstGeom prst="trapezoid">
            <a:avLst>
              <a:gd name="adj" fmla="val 68021"/>
            </a:avLst>
          </a:prstGeom>
          <a:solidFill>
            <a:srgbClr val="48A1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中级作者</a:t>
            </a:r>
          </a:p>
        </p:txBody>
      </p:sp>
      <p:sp>
        <p:nvSpPr>
          <p:cNvPr id="15" name="梯形 14">
            <a:extLst>
              <a:ext uri="{FF2B5EF4-FFF2-40B4-BE49-F238E27FC236}">
                <a16:creationId xmlns:a16="http://schemas.microsoft.com/office/drawing/2014/main" xmlns="" id="{71E85DDB-ED86-446F-8A25-F9B694AC31E6}"/>
              </a:ext>
            </a:extLst>
          </p:cNvPr>
          <p:cNvSpPr/>
          <p:nvPr/>
        </p:nvSpPr>
        <p:spPr>
          <a:xfrm>
            <a:off x="6166835" y="4578439"/>
            <a:ext cx="5231267" cy="768907"/>
          </a:xfrm>
          <a:prstGeom prst="trapezoid">
            <a:avLst>
              <a:gd name="adj" fmla="val 63104"/>
            </a:avLst>
          </a:prstGeom>
          <a:solidFill>
            <a:srgbClr val="466B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初级作者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xmlns="" id="{6260E6E6-681A-47ED-A113-2754ABB7B079}"/>
              </a:ext>
            </a:extLst>
          </p:cNvPr>
          <p:cNvSpPr/>
          <p:nvPr/>
        </p:nvSpPr>
        <p:spPr>
          <a:xfrm>
            <a:off x="5345568" y="4569023"/>
            <a:ext cx="797472" cy="778323"/>
          </a:xfrm>
          <a:prstGeom prst="ellipse">
            <a:avLst/>
          </a:prstGeom>
          <a:noFill/>
          <a:ln w="38100">
            <a:solidFill>
              <a:srgbClr val="466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466B7E"/>
                </a:solidFill>
              </a:rPr>
              <a:t>01</a:t>
            </a:r>
            <a:endParaRPr lang="zh-CN" altLang="en-US" sz="2400" dirty="0">
              <a:solidFill>
                <a:srgbClr val="466B7E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xmlns="" id="{B5A7A07B-B6BA-46F6-9458-0C1AACC6D7BE}"/>
              </a:ext>
            </a:extLst>
          </p:cNvPr>
          <p:cNvSpPr/>
          <p:nvPr/>
        </p:nvSpPr>
        <p:spPr>
          <a:xfrm>
            <a:off x="6025698" y="3652366"/>
            <a:ext cx="797473" cy="778324"/>
          </a:xfrm>
          <a:prstGeom prst="ellipse">
            <a:avLst/>
          </a:prstGeom>
          <a:noFill/>
          <a:ln w="38100">
            <a:solidFill>
              <a:srgbClr val="48A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48A1A9"/>
                </a:solidFill>
              </a:rPr>
              <a:t>02</a:t>
            </a:r>
            <a:endParaRPr lang="zh-CN" altLang="en-US" sz="2400" dirty="0">
              <a:solidFill>
                <a:srgbClr val="48A1A9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xmlns="" id="{35386C21-246B-496B-B4EB-1198105103FF}"/>
              </a:ext>
            </a:extLst>
          </p:cNvPr>
          <p:cNvSpPr/>
          <p:nvPr/>
        </p:nvSpPr>
        <p:spPr>
          <a:xfrm>
            <a:off x="6589917" y="2770875"/>
            <a:ext cx="821268" cy="801547"/>
          </a:xfrm>
          <a:prstGeom prst="ellipse">
            <a:avLst/>
          </a:prstGeom>
          <a:noFill/>
          <a:ln w="38100">
            <a:solidFill>
              <a:srgbClr val="EF8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EF8027"/>
                </a:solidFill>
              </a:rPr>
              <a:t>03</a:t>
            </a:r>
            <a:endParaRPr lang="zh-CN" altLang="en-US" sz="2400" dirty="0">
              <a:solidFill>
                <a:srgbClr val="EF8027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xmlns="" id="{5CBF3751-1CF1-45D8-BD7B-AEFAF4A8E214}"/>
              </a:ext>
            </a:extLst>
          </p:cNvPr>
          <p:cNvSpPr/>
          <p:nvPr/>
        </p:nvSpPr>
        <p:spPr>
          <a:xfrm>
            <a:off x="7324787" y="1833363"/>
            <a:ext cx="821268" cy="801547"/>
          </a:xfrm>
          <a:prstGeom prst="ellipse">
            <a:avLst/>
          </a:prstGeom>
          <a:noFill/>
          <a:ln w="38100">
            <a:solidFill>
              <a:srgbClr val="EF52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EF5229"/>
                </a:solidFill>
              </a:rPr>
              <a:t>04</a:t>
            </a:r>
            <a:endParaRPr lang="zh-CN" altLang="en-US" sz="2400" dirty="0">
              <a:solidFill>
                <a:srgbClr val="EF5229"/>
              </a:solidFill>
            </a:endParaRPr>
          </a:p>
        </p:txBody>
      </p:sp>
      <p:sp>
        <p:nvSpPr>
          <p:cNvPr id="24" name="箭头: 右 11">
            <a:extLst>
              <a:ext uri="{FF2B5EF4-FFF2-40B4-BE49-F238E27FC236}">
                <a16:creationId xmlns:a16="http://schemas.microsoft.com/office/drawing/2014/main" xmlns="" id="{9F22D328-86DD-4FED-9AEF-0DD7251D0416}"/>
              </a:ext>
            </a:extLst>
          </p:cNvPr>
          <p:cNvSpPr/>
          <p:nvPr/>
        </p:nvSpPr>
        <p:spPr>
          <a:xfrm rot="14223132">
            <a:off x="9851055" y="3334592"/>
            <a:ext cx="2302675" cy="347525"/>
          </a:xfrm>
          <a:prstGeom prst="rightArrow">
            <a:avLst>
              <a:gd name="adj1" fmla="val 50000"/>
              <a:gd name="adj2" fmla="val 80759"/>
            </a:avLst>
          </a:prstGeom>
          <a:solidFill>
            <a:srgbClr val="FF5B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椭圆 1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未来重构后的产品功能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431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EC93850-83A6-408A-B65D-B01B89C95489}"/>
              </a:ext>
            </a:extLst>
          </p:cNvPr>
          <p:cNvSpPr/>
          <p:nvPr/>
        </p:nvSpPr>
        <p:spPr>
          <a:xfrm>
            <a:off x="1052920" y="1356528"/>
            <a:ext cx="4154081" cy="3375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原创功能上线</a:t>
            </a:r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写作功能：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为作者提供创作平台，随时随地，随心创作。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作品管理：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无需登录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端，打开手机即可进行创作、作品管理，调整章节顺序，参加爆更活动。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数据查询：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订阅数、红包打赏、点击数、收藏数、追更数、签约票等详情，打开手机即可查看明细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F27ECCE8-9F34-4059-B7C5-5268C26BF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331" y="897466"/>
            <a:ext cx="2345336" cy="46906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57666CE-61A4-4DE4-ABE5-488007FE9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691" y="897466"/>
            <a:ext cx="2351461" cy="4690673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未来重构后的产品功能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173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EC93850-83A6-408A-B65D-B01B89C95489}"/>
              </a:ext>
            </a:extLst>
          </p:cNvPr>
          <p:cNvSpPr/>
          <p:nvPr/>
        </p:nvSpPr>
        <p:spPr>
          <a:xfrm>
            <a:off x="1052920" y="1356527"/>
            <a:ext cx="4154081" cy="3621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线上网文大学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（作家学院）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青训班：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一对一点评辅导班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商写入门班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基础写作班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精英学院：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创作训练班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创意训练班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存稿特训班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创作研究学院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PA_矩形 5">
            <a:extLst>
              <a:ext uri="{FF2B5EF4-FFF2-40B4-BE49-F238E27FC236}">
                <a16:creationId xmlns:a16="http://schemas.microsoft.com/office/drawing/2014/main" xmlns="" id="{67932FD1-6524-48E7-9CCB-02DB506F04C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689071" y="1230863"/>
            <a:ext cx="5707348" cy="3821535"/>
          </a:xfrm>
          <a:prstGeom prst="rect">
            <a:avLst/>
          </a:prstGeom>
          <a:noFill/>
          <a:ln w="34925">
            <a:solidFill>
              <a:schemeClr val="accent3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3A600342-B6A0-4652-A953-4E36524A2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412" y="1356527"/>
            <a:ext cx="5332665" cy="3499356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未来重构后的产品功能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172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-4.81481E-6 L 0.04492 0.00024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xmlns="" id="{01E5A30D-2CBF-4A84-AF47-FDE5CACB0386}"/>
              </a:ext>
            </a:extLst>
          </p:cNvPr>
          <p:cNvSpPr/>
          <p:nvPr/>
        </p:nvSpPr>
        <p:spPr>
          <a:xfrm>
            <a:off x="4016252" y="1106723"/>
            <a:ext cx="69791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作品勋章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定义：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作品达到一定条件之后可以开启的勋章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部分勋章开启时会有道具、挂件等奖励。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B3B25F22-2379-4AA9-9C28-65679687888A}"/>
              </a:ext>
            </a:extLst>
          </p:cNvPr>
          <p:cNvSpPr/>
          <p:nvPr/>
        </p:nvSpPr>
        <p:spPr>
          <a:xfrm>
            <a:off x="4016252" y="2330194"/>
            <a:ext cx="69791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作品粉丝等级列表以及所需要的积分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xmlns="" id="{6FBF726B-FE8B-47A2-9D19-98F4B776F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753072"/>
              </p:ext>
            </p:extLst>
          </p:nvPr>
        </p:nvGraphicFramePr>
        <p:xfrm>
          <a:off x="4115982" y="2980964"/>
          <a:ext cx="7159255" cy="36453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1851">
                  <a:extLst>
                    <a:ext uri="{9D8B030D-6E8A-4147-A177-3AD203B41FA5}">
                      <a16:colId xmlns:a16="http://schemas.microsoft.com/office/drawing/2014/main" xmlns="" val="2000189633"/>
                    </a:ext>
                  </a:extLst>
                </a:gridCol>
                <a:gridCol w="1431851">
                  <a:extLst>
                    <a:ext uri="{9D8B030D-6E8A-4147-A177-3AD203B41FA5}">
                      <a16:colId xmlns:a16="http://schemas.microsoft.com/office/drawing/2014/main" xmlns="" val="3216439724"/>
                    </a:ext>
                  </a:extLst>
                </a:gridCol>
                <a:gridCol w="1431851">
                  <a:extLst>
                    <a:ext uri="{9D8B030D-6E8A-4147-A177-3AD203B41FA5}">
                      <a16:colId xmlns:a16="http://schemas.microsoft.com/office/drawing/2014/main" xmlns="" val="3337082771"/>
                    </a:ext>
                  </a:extLst>
                </a:gridCol>
                <a:gridCol w="1431851">
                  <a:extLst>
                    <a:ext uri="{9D8B030D-6E8A-4147-A177-3AD203B41FA5}">
                      <a16:colId xmlns:a16="http://schemas.microsoft.com/office/drawing/2014/main" xmlns="" val="2041368804"/>
                    </a:ext>
                  </a:extLst>
                </a:gridCol>
                <a:gridCol w="1431851">
                  <a:extLst>
                    <a:ext uri="{9D8B030D-6E8A-4147-A177-3AD203B41FA5}">
                      <a16:colId xmlns:a16="http://schemas.microsoft.com/office/drawing/2014/main" xmlns="" val="1703620605"/>
                    </a:ext>
                  </a:extLst>
                </a:gridCol>
              </a:tblGrid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勋章名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勋章类型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达成条件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奖励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备注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2920875732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超长待机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更新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连续更新</a:t>
                      </a:r>
                      <a:r>
                        <a:rPr lang="en-US" sz="1400" kern="100">
                          <a:effectLst/>
                        </a:rPr>
                        <a:t>30</a:t>
                      </a:r>
                      <a:r>
                        <a:rPr lang="zh-CN" sz="1400" kern="100">
                          <a:effectLst/>
                        </a:rPr>
                        <a:t>天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1175760948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码字王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连续更新</a:t>
                      </a:r>
                      <a:r>
                        <a:rPr lang="en-US" sz="1400" kern="100">
                          <a:effectLst/>
                        </a:rPr>
                        <a:t>365</a:t>
                      </a:r>
                      <a:r>
                        <a:rPr lang="zh-CN" sz="1400" kern="100">
                          <a:effectLst/>
                        </a:rPr>
                        <a:t>天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2877298606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爆肝达人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日更</a:t>
                      </a:r>
                      <a:r>
                        <a:rPr lang="en-US" sz="1400" kern="100">
                          <a:effectLst/>
                        </a:rPr>
                        <a:t>10</a:t>
                      </a:r>
                      <a:r>
                        <a:rPr lang="zh-CN" sz="1400" kern="100">
                          <a:effectLst/>
                        </a:rPr>
                        <a:t>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2117760452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爱心收割机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收藏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收藏达到</a:t>
                      </a:r>
                      <a:r>
                        <a:rPr lang="en-US" sz="1400" kern="100">
                          <a:effectLst/>
                        </a:rPr>
                        <a:t>1w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813198512"/>
                  </a:ext>
                </a:extLst>
              </a:tr>
              <a:tr h="455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第一桶金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打赏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第一次收到打赏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3894011992"/>
                  </a:ext>
                </a:extLst>
              </a:tr>
              <a:tr h="455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日进万金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单日收到</a:t>
                      </a:r>
                      <a:r>
                        <a:rPr lang="en-US" sz="1400" kern="100">
                          <a:effectLst/>
                        </a:rPr>
                        <a:t>1w</a:t>
                      </a:r>
                      <a:r>
                        <a:rPr lang="zh-CN" sz="1400" kern="100">
                          <a:effectLst/>
                        </a:rPr>
                        <a:t>元打赏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1201353295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至尊王者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点击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点击破亿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2824415509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C</a:t>
                      </a:r>
                      <a:r>
                        <a:rPr lang="zh-CN" sz="1400" kern="100">
                          <a:effectLst/>
                        </a:rPr>
                        <a:t>位出道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推荐票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推荐票第一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暂无推荐票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3786910405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红色印钞机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红包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红包榜第一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2267955569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叨逼刀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评论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1w</a:t>
                      </a:r>
                      <a:r>
                        <a:rPr lang="zh-CN" sz="1400" kern="100">
                          <a:effectLst/>
                        </a:rPr>
                        <a:t>条评论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2067718830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百舵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粉丝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100</a:t>
                      </a:r>
                      <a:r>
                        <a:rPr lang="zh-CN" sz="1400" kern="100">
                          <a:effectLst/>
                        </a:rPr>
                        <a:t>舵主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作品名后挂件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742791013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百盟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100</a:t>
                      </a:r>
                      <a:r>
                        <a:rPr lang="zh-CN" sz="1400" kern="100">
                          <a:effectLst/>
                        </a:rPr>
                        <a:t>盟主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作品名后挂件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1381538719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百仙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100</a:t>
                      </a:r>
                      <a:r>
                        <a:rPr lang="zh-CN" sz="1400" kern="100">
                          <a:effectLst/>
                        </a:rPr>
                        <a:t>天仙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作品名后挂件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2877515923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D7EC8A8B-3019-4264-8B6C-D4E62FB1A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17" y="1225518"/>
            <a:ext cx="2936875" cy="565770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未来重构后的产品功能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306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6618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用户现状</a:t>
            </a:r>
            <a:r>
              <a:rPr lang="en-US" altLang="zh-CN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1-9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月用户充值金额</a:t>
            </a:r>
            <a:endParaRPr lang="zh-CN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019851" y="829724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备注：数据为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zh-CN" altLang="en-US" sz="12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去重</a:t>
            </a:r>
            <a:endParaRPr lang="zh-CN" altLang="en-US" sz="12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90000" y="4108188"/>
            <a:ext cx="105396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H5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用户充值波动明显，免登陆调整后付费额增加，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月活动影响充值高峰，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89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月受劫持影响有所下降</a:t>
            </a: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用户充值额未受访问用户减少影响，受活动影响波动较大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安卓用户充值波动，整体未出现显著增长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苹果用户付费金额有一定幅度的增长，用户质量有所提升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2300518"/>
              </p:ext>
            </p:extLst>
          </p:nvPr>
        </p:nvGraphicFramePr>
        <p:xfrm>
          <a:off x="6698258" y="1125359"/>
          <a:ext cx="5225040" cy="2724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2477415"/>
              </p:ext>
            </p:extLst>
          </p:nvPr>
        </p:nvGraphicFramePr>
        <p:xfrm>
          <a:off x="590969" y="1106723"/>
          <a:ext cx="566885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153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EC93850-83A6-408A-B65D-B01B89C95489}"/>
              </a:ext>
            </a:extLst>
          </p:cNvPr>
          <p:cNvSpPr/>
          <p:nvPr/>
        </p:nvSpPr>
        <p:spPr>
          <a:xfrm>
            <a:off x="1052920" y="1356527"/>
            <a:ext cx="4154081" cy="913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作者等级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（杜亮完成）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未来重构后的产品功能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347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62456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未来重构后的产品功能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互动连接读者作者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6E6AC12F-991F-408B-8C19-6782BB7CBCC8}"/>
              </a:ext>
            </a:extLst>
          </p:cNvPr>
          <p:cNvSpPr/>
          <p:nvPr/>
        </p:nvSpPr>
        <p:spPr>
          <a:xfrm>
            <a:off x="1743597" y="1943107"/>
            <a:ext cx="1044840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以拉新为目标，新手作者与读者互动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以活跃为目标，读者与读者之间互动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以粉丝为目标，读者与签约作者以及大神之间的互动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038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41937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新手作者与读者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新手村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BE8D3D0A-A917-47B3-87F3-AC053A5CD540}"/>
              </a:ext>
            </a:extLst>
          </p:cNvPr>
          <p:cNvSpPr/>
          <p:nvPr/>
        </p:nvSpPr>
        <p:spPr>
          <a:xfrm>
            <a:off x="6646281" y="4338664"/>
            <a:ext cx="5060297" cy="1733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给新手作者一个大神</a:t>
            </a:r>
            <a:r>
              <a:rPr lang="zh-CN" altLang="en-US" sz="2133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梦</a:t>
            </a:r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以新作品自荐以及签约票来促进新作者与用户之间的</a:t>
            </a:r>
            <a:r>
              <a:rPr lang="zh-CN" altLang="en-US" sz="2133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沟通</a:t>
            </a:r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133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同时每个用户只有一张签约票，鼓励</a:t>
            </a:r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新人作者拉周围朋友帮助实现签约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569" y="1577602"/>
            <a:ext cx="2247275" cy="44945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35" y="1577602"/>
            <a:ext cx="2247275" cy="44945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590" y="1319337"/>
            <a:ext cx="2247900" cy="449579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646281" y="1319337"/>
            <a:ext cx="45592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</a:t>
            </a:r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</a:t>
            </a:r>
            <a:r>
              <a:rPr lang="en-US" altLang="zh-CN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en-US" altLang="zh-CN" sz="14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只有书旗在对新作者的培养上增加了原创板块</a:t>
            </a:r>
            <a:endParaRPr lang="en-US" altLang="zh-CN" sz="14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阅文</a:t>
            </a:r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因为其作者优势，因此在培养上将中心全部放在优秀作者和大神作者身上</a:t>
            </a:r>
            <a:endParaRPr lang="en-US" altLang="zh-CN" sz="14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err="1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的定位是原创生态平台，在优秀作者和大神作者对比阅文不足的情况</a:t>
            </a:r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下应注重</a:t>
            </a:r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新人作者的培养</a:t>
            </a:r>
            <a:endParaRPr lang="en-US" altLang="zh-CN" sz="14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因此开发新手村功能</a:t>
            </a:r>
            <a:endParaRPr lang="zh-CN" altLang="en-US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216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39372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读者与读者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星球广场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79371" y="1613365"/>
            <a:ext cx="2247900" cy="449579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528215" y="4077839"/>
            <a:ext cx="520048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用话题来产出内容，强调人与人之间的因为一个共同话题而产生的交流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通过关注和话题等产品功能让签约作者有途径获得粉丝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运营部门通过推荐引导帮助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位重点作者增加粉丝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集全公司之力帮助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位大神站外发展粉丝，增加衍生机会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79371" y="1613365"/>
            <a:ext cx="2247900" cy="44957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27" y="1613365"/>
            <a:ext cx="2247900" cy="449579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54949" y="1280721"/>
            <a:ext cx="2247900" cy="449579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46281" y="1319337"/>
            <a:ext cx="45592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</a:t>
            </a:r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</a:t>
            </a:r>
            <a:r>
              <a:rPr lang="en-US" altLang="zh-CN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功能除了书旗以外，各家都在朝着互动社区分方向尝试</a:t>
            </a:r>
            <a:endParaRPr lang="en-US" altLang="zh-CN" sz="14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、起点有书单、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点点</a:t>
            </a:r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圈、专栏等功能</a:t>
            </a:r>
            <a:endParaRPr lang="en-US" altLang="zh-CN" sz="14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、掌阅有书友圈、专栏号等功能</a:t>
            </a:r>
            <a:endParaRPr lang="en-US" altLang="zh-CN" sz="14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、追书神器以论坛的形式来衍生社交功能</a:t>
            </a:r>
            <a:endParaRPr lang="en-US" altLang="zh-CN" sz="14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因此，在大方向上社交互动是趋势，</a:t>
            </a:r>
            <a:r>
              <a:rPr lang="en-US" altLang="zh-CN" sz="1400" dirty="0" err="1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定位原创生态平台，因此 在研究社区功能时需考虑作者站内粉丝运营相关功能。</a:t>
            </a:r>
            <a:endParaRPr lang="zh-CN" altLang="en-US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042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56909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读者与签约大神之间的互动（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杜亮完成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49094" y="3244334"/>
            <a:ext cx="5493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粉丝化经营，三个圈，平台，粉丝平台，分销平台，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794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52196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未来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重构后的产品功能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分享拉新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E6AC12F-991F-408B-8C19-6782BB7CBCC8}"/>
              </a:ext>
            </a:extLst>
          </p:cNvPr>
          <p:cNvSpPr/>
          <p:nvPr/>
        </p:nvSpPr>
        <p:spPr>
          <a:xfrm>
            <a:off x="1344023" y="1502537"/>
            <a:ext cx="76683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目的：通过分享功能使“老带新”成为站内稳定的用户渠道来源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新作者分享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换取签约票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读者分享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换取免费阅读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用户阅读时长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换取现金奖励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48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52196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未来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重构后的产品功能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分享拉新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E6AC12F-991F-408B-8C19-6782BB7CBCC8}"/>
              </a:ext>
            </a:extLst>
          </p:cNvPr>
          <p:cNvSpPr/>
          <p:nvPr/>
        </p:nvSpPr>
        <p:spPr>
          <a:xfrm>
            <a:off x="1344023" y="1502537"/>
            <a:ext cx="76683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目的：通过分享功能使“老带新”成为站内稳定的用户渠道来源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新作者分享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换取签约票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读者分享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换取免费阅读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用户阅读时长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换取现金奖励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9054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未来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重构后的产品功能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裂变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BE8D3D0A-A917-47B3-87F3-AC053A5CD540}"/>
              </a:ext>
            </a:extLst>
          </p:cNvPr>
          <p:cNvSpPr/>
          <p:nvPr/>
        </p:nvSpPr>
        <p:spPr>
          <a:xfrm>
            <a:off x="7143782" y="1596283"/>
            <a:ext cx="4091485" cy="4687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书中自有黄金屋，</a:t>
            </a:r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阅读，会让你获得更多</a:t>
            </a:r>
            <a:r>
              <a:rPr lang="en-US" altLang="zh-CN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每日自己的阅读时长可兑换现金奖励；封顶</a:t>
            </a:r>
            <a:r>
              <a:rPr lang="en-US" altLang="zh-CN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分钟。</a:t>
            </a:r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邀请的好友前七天阅读时长全部作为邀请者奖励金，并且好友前七日无封顶时间，读的越多奖励越多；</a:t>
            </a:r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第一步先换代金券测试效果，后期改成可提现现金</a:t>
            </a:r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3E1B7D7E-4F74-421D-967B-3F7B32B3544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7666" y="1394823"/>
            <a:ext cx="2724597" cy="48602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45C88603-C768-4F97-A474-ABF186C36C3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69368" y="1394823"/>
            <a:ext cx="2765840" cy="48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54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33826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     重构以后的产品目标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24124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计 划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43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1037308"/>
              </p:ext>
            </p:extLst>
          </p:nvPr>
        </p:nvGraphicFramePr>
        <p:xfrm>
          <a:off x="518595" y="1150265"/>
          <a:ext cx="5606287" cy="2730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1662398"/>
              </p:ext>
            </p:extLst>
          </p:nvPr>
        </p:nvGraphicFramePr>
        <p:xfrm>
          <a:off x="6449913" y="1150265"/>
          <a:ext cx="5257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椭圆 5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44023" y="448348"/>
            <a:ext cx="4918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用户现状</a:t>
            </a:r>
            <a:r>
              <a:rPr lang="en-US" altLang="zh-CN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1-9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月用户付费用户数</a:t>
            </a:r>
            <a:endParaRPr lang="zh-CN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1822" y="4051744"/>
            <a:ext cx="106603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H5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免登陆调整后付费用户数增加明显，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789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月受劫持影响付费用户数下降明显，但由于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ARPU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提升，收入影响不大</a:t>
            </a: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付费用户数日均变化幅度很小，月总数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月较高。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安卓日均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付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费用户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月较高，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月开始逐渐下降。月付费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用户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4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月下降了一半，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7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月开始触底反弹，但增长幅度不大，分析是因为用户结构发生了变化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苹果用户日均付费用户数波动，月充值总数前三月高，后面波动。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前三个月付费率提升，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4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到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7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月相对稳定，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8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月新用户增加付费率下降。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4224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15872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     目标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48000" y="29673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50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万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4000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万收入  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利润</a:t>
            </a:r>
            <a:r>
              <a:rPr lang="zh-CN" altLang="en-US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亏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80            7000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万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100           1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亿</a:t>
            </a:r>
          </a:p>
        </p:txBody>
      </p:sp>
    </p:spTree>
    <p:extLst>
      <p:ext uri="{BB962C8B-B14F-4D97-AF65-F5344CB8AC3E}">
        <p14:creationId xmlns:p14="http://schemas.microsoft.com/office/powerpoint/2010/main" val="3338089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28696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     全维度用户发展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57007" y="2432965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内容作者拉新，商务推广，联运模式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40133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80337" y="324433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新媒体做法的套路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94420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4023" y="448348"/>
            <a:ext cx="37303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  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DAU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为目标假设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2130022"/>
              </p:ext>
            </p:extLst>
          </p:nvPr>
        </p:nvGraphicFramePr>
        <p:xfrm>
          <a:off x="434235" y="1616149"/>
          <a:ext cx="307822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1214963"/>
              </p:ext>
            </p:extLst>
          </p:nvPr>
        </p:nvGraphicFramePr>
        <p:xfrm>
          <a:off x="3646313" y="1594884"/>
          <a:ext cx="4222043" cy="23072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228743"/>
              </p:ext>
            </p:extLst>
          </p:nvPr>
        </p:nvGraphicFramePr>
        <p:xfrm>
          <a:off x="3749616" y="4777232"/>
          <a:ext cx="3971983" cy="1514454"/>
        </p:xfrm>
        <a:graphic>
          <a:graphicData uri="http://schemas.openxmlformats.org/drawingml/2006/table">
            <a:tbl>
              <a:tblPr/>
              <a:tblGrid>
                <a:gridCol w="744747"/>
                <a:gridCol w="1533904"/>
                <a:gridCol w="1004711"/>
                <a:gridCol w="688621"/>
              </a:tblGrid>
              <a:tr h="3594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新增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endParaRPr lang="en-US" altLang="zh-CN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成本</a:t>
                      </a:r>
                      <a:endParaRPr lang="en-US" altLang="zh-CN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万元）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4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4015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日）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16060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4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中级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2555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日）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10220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4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高级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2007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5.5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日）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468748" y="4186851"/>
            <a:ext cx="304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留存按照目前中级高级估算</a:t>
            </a:r>
            <a:endParaRPr lang="en-US" altLang="zh-CN" dirty="0" smtClean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086587"/>
              </p:ext>
            </p:extLst>
          </p:nvPr>
        </p:nvGraphicFramePr>
        <p:xfrm>
          <a:off x="434235" y="4731485"/>
          <a:ext cx="30782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497"/>
                <a:gridCol w="790223"/>
                <a:gridCol w="812800"/>
                <a:gridCol w="825700"/>
              </a:tblGrid>
              <a:tr h="37084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次留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留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留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30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10.17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6</a:t>
                      </a:r>
                      <a:endParaRPr lang="zh-CN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25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7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4.5</a:t>
                      </a:r>
                      <a:endParaRPr lang="zh-CN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5.73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2.27</a:t>
                      </a:r>
                      <a:endParaRPr lang="zh-CN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3646311" y="4186851"/>
            <a:ext cx="436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按照年底达到</a:t>
            </a:r>
            <a:r>
              <a:rPr lang="en-US" altLang="zh-CN" dirty="0" smtClean="0"/>
              <a:t>50</a:t>
            </a:r>
            <a:r>
              <a:rPr lang="zh-CN" altLang="en-US" dirty="0" smtClean="0"/>
              <a:t>万估算每天需要的新增数</a:t>
            </a:r>
            <a:endParaRPr lang="en-US" altLang="zh-CN" dirty="0" smtClean="0"/>
          </a:p>
        </p:txBody>
      </p:sp>
      <p:sp>
        <p:nvSpPr>
          <p:cNvPr id="15" name="文本框 14"/>
          <p:cNvSpPr txBox="1"/>
          <p:nvPr/>
        </p:nvSpPr>
        <p:spPr>
          <a:xfrm>
            <a:off x="7868356" y="4110583"/>
            <a:ext cx="4411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同样</a:t>
            </a:r>
            <a:r>
              <a:rPr lang="en-US" altLang="zh-CN" dirty="0" smtClean="0"/>
              <a:t>11</a:t>
            </a:r>
            <a:r>
              <a:rPr lang="zh-CN" altLang="en-US" dirty="0" smtClean="0"/>
              <a:t>万力度推广，达到</a:t>
            </a:r>
            <a:r>
              <a:rPr lang="en-US" altLang="zh-CN" dirty="0" smtClean="0"/>
              <a:t>50</a:t>
            </a:r>
            <a:r>
              <a:rPr lang="zh-CN" altLang="en-US" dirty="0" smtClean="0"/>
              <a:t>万后维持</a:t>
            </a:r>
            <a:endParaRPr lang="en-US" altLang="zh-CN" dirty="0" smtClean="0"/>
          </a:p>
          <a:p>
            <a:r>
              <a:rPr lang="zh-CN" altLang="en-US" dirty="0" smtClean="0"/>
              <a:t>中级维持需要</a:t>
            </a:r>
            <a:r>
              <a:rPr lang="en-US" altLang="zh-CN" dirty="0" smtClean="0"/>
              <a:t>7.2</a:t>
            </a:r>
            <a:r>
              <a:rPr lang="zh-CN" altLang="en-US" dirty="0" smtClean="0"/>
              <a:t>万，高级维持需要</a:t>
            </a:r>
            <a:r>
              <a:rPr lang="en-US" altLang="zh-CN" dirty="0" smtClean="0"/>
              <a:t>5.5</a:t>
            </a:r>
            <a:r>
              <a:rPr lang="zh-CN" altLang="en-US" dirty="0" smtClean="0"/>
              <a:t>万</a:t>
            </a:r>
            <a:endParaRPr lang="en-US" altLang="zh-CN" dirty="0" smtClean="0"/>
          </a:p>
        </p:txBody>
      </p:sp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9863082"/>
              </p:ext>
            </p:extLst>
          </p:nvPr>
        </p:nvGraphicFramePr>
        <p:xfrm>
          <a:off x="8015110" y="1594884"/>
          <a:ext cx="3971695" cy="23072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473865"/>
              </p:ext>
            </p:extLst>
          </p:nvPr>
        </p:nvGraphicFramePr>
        <p:xfrm>
          <a:off x="8015110" y="4777233"/>
          <a:ext cx="3971696" cy="1514452"/>
        </p:xfrm>
        <a:graphic>
          <a:graphicData uri="http://schemas.openxmlformats.org/drawingml/2006/table">
            <a:tbl>
              <a:tblPr/>
              <a:tblGrid>
                <a:gridCol w="974871"/>
                <a:gridCol w="812393"/>
                <a:gridCol w="1092216"/>
                <a:gridCol w="1092216"/>
              </a:tblGrid>
              <a:tr h="53643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项目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用户</a:t>
                      </a:r>
                      <a:endParaRPr lang="en-US" altLang="zh-CN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成本</a:t>
                      </a:r>
                      <a:endParaRPr lang="en-US" altLang="zh-CN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万元）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收入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00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目前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4015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16060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00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中级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11436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00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高级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9168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76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8794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作品数量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规模（从客户端搜索和书库那里找，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站也有一些数据）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??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520634"/>
              </p:ext>
            </p:extLst>
          </p:nvPr>
        </p:nvGraphicFramePr>
        <p:xfrm>
          <a:off x="1344023" y="925600"/>
          <a:ext cx="9594701" cy="37074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92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51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17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61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6173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0410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6173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6173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61736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0410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861736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556118">
                <a:tc rowSpan="2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>
                          <a:effectLst/>
                        </a:rPr>
                        <a:t>男生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>
                          <a:effectLst/>
                        </a:rPr>
                        <a:t>女生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>
                          <a:effectLst/>
                        </a:rPr>
                        <a:t>出版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611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作品总数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签约作品量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上架作品量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精品作品量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作品总数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签约作品量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上架作品量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精品作品量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作品总数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上架作品量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7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180571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9152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24421</a:t>
                      </a:r>
                    </a:p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7460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可见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xmlns="" val="410273560"/>
                  </a:ext>
                </a:extLst>
              </a:tr>
              <a:tr h="3707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起点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1035854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58528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36601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1488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415440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23581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46338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364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44868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44553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xmlns="" val="2225870961"/>
                  </a:ext>
                </a:extLst>
              </a:tr>
              <a:tr h="3707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</a:rPr>
                        <a:t>QQ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阅文库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7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>
                          <a:effectLst/>
                        </a:rPr>
                        <a:t>微信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阅文库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7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掌</a:t>
                      </a:r>
                      <a:r>
                        <a:rPr lang="zh-CN" altLang="en-US" sz="1100" b="0" u="none" strike="noStrike" dirty="0" smtClean="0">
                          <a:effectLst/>
                        </a:rPr>
                        <a:t>阅（自有量）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 smtClean="0">
                          <a:effectLst/>
                        </a:rPr>
                        <a:t>10080 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　</a:t>
                      </a:r>
                      <a:r>
                        <a:rPr lang="en-US" altLang="zh-CN" sz="1100" b="0" u="none" strike="noStrike" dirty="0" smtClean="0">
                          <a:effectLst/>
                        </a:rPr>
                        <a:t>13200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 smtClean="0">
                          <a:effectLst/>
                        </a:rPr>
                        <a:t>126000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7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书</a:t>
                      </a:r>
                      <a:r>
                        <a:rPr lang="zh-CN" altLang="en-US" sz="1100" b="0" u="none" strike="noStrike" dirty="0" smtClean="0">
                          <a:effectLst/>
                        </a:rPr>
                        <a:t>旗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 err="1" smtClean="0">
                          <a:effectLst/>
                        </a:rPr>
                        <a:t>10w</a:t>
                      </a:r>
                      <a:r>
                        <a:rPr lang="zh-CN" altLang="en-US" sz="1100" b="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7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追书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 smtClean="0">
                          <a:effectLst/>
                        </a:rPr>
                        <a:t>24380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 smtClean="0">
                          <a:effectLst/>
                        </a:rPr>
                        <a:t>12760</a:t>
                      </a:r>
                      <a:r>
                        <a:rPr lang="zh-CN" altLang="en-US" sz="1100" b="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 smtClean="0">
                          <a:effectLst/>
                        </a:rPr>
                        <a:t>7300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150F7EE1-C0CE-41FA-88E8-6EFAE8DE27FD}"/>
              </a:ext>
            </a:extLst>
          </p:cNvPr>
          <p:cNvSpPr txBox="1"/>
          <p:nvPr/>
        </p:nvSpPr>
        <p:spPr>
          <a:xfrm>
            <a:off x="1344023" y="4710194"/>
            <a:ext cx="104607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从数据量看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6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男女频网文小说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方面，阅文的作品总数处于优势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6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出版书量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上，掌阅自有出版作品量最高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追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书在作品量上没有太大的优势，但可能汇聚了各家的精品作品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相比竞品，</a:t>
            </a:r>
            <a:r>
              <a:rPr lang="en-US" altLang="zh-CN" sz="16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在自有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原创作品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量上，具有一定的优势，但三方作品优势不足，需扩充第三方作品量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212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19F67DD-5A42-435F-AFFA-C17A3E0F057C}"/>
              </a:ext>
            </a:extLst>
          </p:cNvPr>
          <p:cNvSpPr/>
          <p:nvPr/>
        </p:nvSpPr>
        <p:spPr>
          <a:xfrm>
            <a:off x="987011" y="4431641"/>
            <a:ext cx="46988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受推广力度加大的影响，阅读用户持续增长。</a:t>
            </a:r>
            <a:endParaRPr lang="en-US" altLang="zh-CN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阅读用户占比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有所</a:t>
            </a: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下降</a:t>
            </a: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，新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用户的阅读</a:t>
            </a: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转化率相对较低，需控制不能持续下降。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87A7F7F5-53E5-4E92-A2F3-3AB1B660C629}"/>
              </a:ext>
            </a:extLst>
          </p:cNvPr>
          <p:cNvSpPr txBox="1"/>
          <p:nvPr/>
        </p:nvSpPr>
        <p:spPr>
          <a:xfrm>
            <a:off x="1400175" y="390525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用户阅读行为分析：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89EFF05A-CB92-4E38-A198-422206BA993C}"/>
              </a:ext>
            </a:extLst>
          </p:cNvPr>
          <p:cNvSpPr txBox="1"/>
          <p:nvPr/>
        </p:nvSpPr>
        <p:spPr>
          <a:xfrm>
            <a:off x="5353050" y="3890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xmlns="" id="{258C6E5D-36E9-4792-ABFC-B06D4CAE73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6808844"/>
              </p:ext>
            </p:extLst>
          </p:nvPr>
        </p:nvGraphicFramePr>
        <p:xfrm>
          <a:off x="1153197" y="1116319"/>
          <a:ext cx="4036786" cy="295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xmlns="" id="{37FFF8DC-BCAA-4EC5-A456-5CDE3FC325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0780909"/>
              </p:ext>
            </p:extLst>
          </p:nvPr>
        </p:nvGraphicFramePr>
        <p:xfrm>
          <a:off x="5700849" y="1116319"/>
          <a:ext cx="5636760" cy="295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矩形 4"/>
          <p:cNvSpPr/>
          <p:nvPr/>
        </p:nvSpPr>
        <p:spPr>
          <a:xfrm>
            <a:off x="5852019" y="4431641"/>
            <a:ext cx="609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阅读付费图书但未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</a:t>
            </a: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值用户占比有所增高，总体内容对用户的吸引力有所下降，但表现不十分明显</a:t>
            </a:r>
            <a:endParaRPr lang="en-US" altLang="zh-CN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月数据异常原因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39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F19F67DD-5A42-435F-AFFA-C17A3E0F057C}"/>
              </a:ext>
            </a:extLst>
          </p:cNvPr>
          <p:cNvSpPr/>
          <p:nvPr/>
        </p:nvSpPr>
        <p:spPr>
          <a:xfrm>
            <a:off x="987011" y="4431641"/>
            <a:ext cx="469882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月之前。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阅读用户占比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有所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下降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，新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用户的阅读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转化率相对较低，需控制不能持续下降。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表 3">
            <a:extLst>
              <a:ext uri="{FF2B5EF4-FFF2-40B4-BE49-F238E27FC236}">
                <a16:creationId xmlns="" xmlns:a16="http://schemas.microsoft.com/office/drawing/2014/main" id="{4D1BB6E4-0FCC-4EBA-8790-3FD9322E15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3693748"/>
              </p:ext>
            </p:extLst>
          </p:nvPr>
        </p:nvGraphicFramePr>
        <p:xfrm>
          <a:off x="580913" y="713779"/>
          <a:ext cx="4894729" cy="35785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xmlns="" id="{258C6E5D-36E9-4792-ABFC-B06D4CAE73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6145197"/>
              </p:ext>
            </p:extLst>
          </p:nvPr>
        </p:nvGraphicFramePr>
        <p:xfrm>
          <a:off x="6105273" y="1203796"/>
          <a:ext cx="5025472" cy="28049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xmlns="" id="{F19F67DD-5A42-435F-AFFA-C17A3E0F057C}"/>
              </a:ext>
            </a:extLst>
          </p:cNvPr>
          <p:cNvSpPr/>
          <p:nvPr/>
        </p:nvSpPr>
        <p:spPr>
          <a:xfrm>
            <a:off x="6466114" y="4431641"/>
            <a:ext cx="54919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内到达书阅读页面的用户增加，表明日活和新用户的增加，而日均阅读占日活比例却在下降，说明新用户的阅读转化率比较低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用户运营这一块，对于新用户重点运营。</a:t>
            </a:r>
          </a:p>
        </p:txBody>
      </p:sp>
    </p:spTree>
    <p:extLst>
      <p:ext uri="{BB962C8B-B14F-4D97-AF65-F5344CB8AC3E}">
        <p14:creationId xmlns:p14="http://schemas.microsoft.com/office/powerpoint/2010/main" val="400763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DBE6DAB4-7E9A-493B-B183-2367361B9532}"/>
              </a:ext>
            </a:extLst>
          </p:cNvPr>
          <p:cNvSpPr txBox="1"/>
          <p:nvPr/>
        </p:nvSpPr>
        <p:spPr>
          <a:xfrm>
            <a:off x="1093127" y="5762445"/>
            <a:ext cx="10658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sz="1400" dirty="0"/>
              <a:t>：用户未充值占比逐渐增高。</a:t>
            </a:r>
            <a:endParaRPr lang="en-US" altLang="zh-CN" sz="1400" dirty="0"/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：通过未充值人数占比增加可以看出，书内容存在的问题，书的转化率低（例如收费章节的不合适）等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50B7BEF7-D860-4EC5-B1A9-2CA4A12C1AC0}"/>
              </a:ext>
            </a:extLst>
          </p:cNvPr>
          <p:cNvSpPr txBox="1"/>
          <p:nvPr/>
        </p:nvSpPr>
        <p:spPr>
          <a:xfrm>
            <a:off x="1352550" y="525764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用户阅读行为分析：</a:t>
            </a:r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xmlns="" id="{37FFF8DC-BCAA-4EC5-A456-5CDE3FC3259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352550" y="1106723"/>
          <a:ext cx="9275194" cy="4444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172555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xmlns="" id="{1B582955-27D8-41B1-9C80-0877911855F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003425" y="726715"/>
          <a:ext cx="8185150" cy="4985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Worksheet" r:id="rId3" imgW="8185228" imgH="6083254" progId="Excel.Sheet.12">
                  <p:embed/>
                </p:oleObj>
              </mc:Choice>
              <mc:Fallback>
                <p:oleObj name="Worksheet" r:id="rId3" imgW="8185228" imgH="608325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3425" y="726715"/>
                        <a:ext cx="8185150" cy="49859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02857453-13FC-4004-A6B2-A7DBD165A113}"/>
              </a:ext>
            </a:extLst>
          </p:cNvPr>
          <p:cNvSpPr txBox="1"/>
          <p:nvPr/>
        </p:nvSpPr>
        <p:spPr>
          <a:xfrm>
            <a:off x="1668544" y="5806911"/>
            <a:ext cx="914385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分析：</a:t>
            </a:r>
            <a:r>
              <a:rPr lang="en-US" altLang="zh-CN" sz="1400" dirty="0"/>
              <a:t>1</a:t>
            </a:r>
            <a:r>
              <a:rPr lang="zh-CN" altLang="en-US" sz="1400" dirty="0"/>
              <a:t>、</a:t>
            </a:r>
            <a:r>
              <a:rPr lang="en-US" altLang="zh-CN" sz="1400" dirty="0"/>
              <a:t>18</a:t>
            </a:r>
            <a:r>
              <a:rPr lang="zh-CN" altLang="en-US" sz="1400" dirty="0"/>
              <a:t>年</a:t>
            </a:r>
            <a:r>
              <a:rPr lang="en-US" altLang="zh-CN" sz="1400" dirty="0"/>
              <a:t>5</a:t>
            </a:r>
            <a:r>
              <a:rPr lang="zh-CN" altLang="en-US" sz="1400" dirty="0"/>
              <a:t>月</a:t>
            </a:r>
            <a:r>
              <a:rPr lang="en-US" altLang="zh-CN" sz="1400" dirty="0"/>
              <a:t>-9</a:t>
            </a:r>
            <a:r>
              <a:rPr lang="zh-CN" altLang="en-US" sz="1400" dirty="0"/>
              <a:t>月有下降趋势的作品共</a:t>
            </a:r>
            <a:r>
              <a:rPr lang="en-US" altLang="zh-CN" sz="1400" dirty="0"/>
              <a:t>36</a:t>
            </a:r>
            <a:r>
              <a:rPr lang="zh-CN" altLang="en-US" sz="1400" dirty="0"/>
              <a:t>本，其中完结书</a:t>
            </a:r>
            <a:r>
              <a:rPr lang="en-US" altLang="zh-CN" sz="1400" dirty="0"/>
              <a:t>15</a:t>
            </a:r>
            <a:r>
              <a:rPr lang="zh-CN" altLang="en-US" sz="1400" dirty="0"/>
              <a:t>本（包含</a:t>
            </a:r>
            <a:r>
              <a:rPr lang="en-US" altLang="zh-CN" sz="1400" dirty="0"/>
              <a:t>《</a:t>
            </a:r>
            <a:r>
              <a:rPr lang="zh-CN" altLang="en-US" sz="1400" dirty="0"/>
              <a:t>元尊</a:t>
            </a:r>
            <a:r>
              <a:rPr lang="en-US" altLang="zh-CN" sz="1400" dirty="0"/>
              <a:t>》</a:t>
            </a:r>
            <a:r>
              <a:rPr lang="zh-CN" altLang="en-US" sz="1400" dirty="0"/>
              <a:t>合约到期下架），连载书</a:t>
            </a:r>
            <a:r>
              <a:rPr lang="en-US" altLang="zh-CN" sz="1400" dirty="0"/>
              <a:t>11</a:t>
            </a:r>
            <a:r>
              <a:rPr lang="zh-CN" altLang="en-US" sz="1400" dirty="0"/>
              <a:t>本。</a:t>
            </a:r>
            <a:endParaRPr lang="en-US" altLang="zh-CN" sz="1400" dirty="0"/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、对比</a:t>
            </a:r>
            <a:r>
              <a:rPr lang="en-US" altLang="zh-CN" sz="1400" dirty="0"/>
              <a:t>5</a:t>
            </a:r>
            <a:r>
              <a:rPr lang="zh-CN" altLang="en-US" sz="1400" dirty="0"/>
              <a:t>月份和</a:t>
            </a:r>
            <a:r>
              <a:rPr lang="en-US" altLang="zh-CN" sz="1400" dirty="0"/>
              <a:t>9</a:t>
            </a:r>
            <a:r>
              <a:rPr lang="zh-CN" altLang="en-US" sz="1400" dirty="0"/>
              <a:t>月份单月，完结书下降总额为：</a:t>
            </a:r>
            <a:r>
              <a:rPr lang="en-US" altLang="zh-CN" sz="1400" dirty="0"/>
              <a:t>11.5</a:t>
            </a:r>
            <a:r>
              <a:rPr lang="zh-CN" altLang="en-US" sz="1400" dirty="0"/>
              <a:t>万左右，连载书下降总额为：</a:t>
            </a:r>
            <a:r>
              <a:rPr lang="en-US" altLang="zh-CN" sz="1400" dirty="0"/>
              <a:t>14.2</a:t>
            </a:r>
            <a:r>
              <a:rPr lang="zh-CN" altLang="en-US" sz="1400" dirty="0"/>
              <a:t>万。总下降：</a:t>
            </a:r>
            <a:r>
              <a:rPr lang="en-US" altLang="zh-CN" sz="1400" dirty="0"/>
              <a:t>25.7</a:t>
            </a:r>
            <a:r>
              <a:rPr lang="zh-CN" altLang="en-US" sz="1400" dirty="0"/>
              <a:t>万左右。</a:t>
            </a:r>
            <a:endParaRPr lang="en-US" altLang="zh-CN" sz="1400" dirty="0"/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6AF8042E-0A1C-479F-9A8C-FB95CDDA25BE}"/>
              </a:ext>
            </a:extLst>
          </p:cNvPr>
          <p:cNvSpPr txBox="1"/>
          <p:nvPr/>
        </p:nvSpPr>
        <p:spPr>
          <a:xfrm>
            <a:off x="4458878" y="348792"/>
            <a:ext cx="434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全站重点书（收入前</a:t>
            </a:r>
            <a:r>
              <a:rPr lang="en-US" altLang="zh-CN" dirty="0"/>
              <a:t>50</a:t>
            </a:r>
            <a:r>
              <a:rPr lang="zh-CN" altLang="en-US" dirty="0"/>
              <a:t>的作品）情况分析</a:t>
            </a:r>
          </a:p>
        </p:txBody>
      </p:sp>
    </p:spTree>
    <p:extLst>
      <p:ext uri="{BB962C8B-B14F-4D97-AF65-F5344CB8AC3E}">
        <p14:creationId xmlns:p14="http://schemas.microsoft.com/office/powerpoint/2010/main" val="41813121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xmlns="" id="{DF892B4A-6565-4E4C-BBC1-9456C222610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928665" y="1602213"/>
          <a:ext cx="7512050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1" name="Worksheet" r:id="rId3" imgW="7512180" imgH="2730315" progId="Excel.Sheet.12">
                  <p:embed/>
                </p:oleObj>
              </mc:Choice>
              <mc:Fallback>
                <p:oleObj name="Worksheet" r:id="rId3" imgW="7512180" imgH="273031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8665" y="1602213"/>
                        <a:ext cx="7512050" cy="273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FF37A5C7-86AA-49F7-9359-24D0A04181EB}"/>
              </a:ext>
            </a:extLst>
          </p:cNvPr>
          <p:cNvSpPr txBox="1"/>
          <p:nvPr/>
        </p:nvSpPr>
        <p:spPr>
          <a:xfrm>
            <a:off x="3271100" y="537328"/>
            <a:ext cx="434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全站重点书（收入前</a:t>
            </a:r>
            <a:r>
              <a:rPr lang="en-US" altLang="zh-CN" dirty="0"/>
              <a:t>50</a:t>
            </a:r>
            <a:r>
              <a:rPr lang="zh-CN" altLang="en-US" dirty="0"/>
              <a:t>的作品）情况分析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3227796-23EB-4B0B-A4AA-97666D0CA4B1}"/>
              </a:ext>
            </a:extLst>
          </p:cNvPr>
          <p:cNvSpPr txBox="1"/>
          <p:nvPr/>
        </p:nvSpPr>
        <p:spPr>
          <a:xfrm>
            <a:off x="1399041" y="4717178"/>
            <a:ext cx="93939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分析：</a:t>
            </a:r>
            <a:endParaRPr lang="en-US" altLang="zh-CN" sz="1600" dirty="0"/>
          </a:p>
          <a:p>
            <a:r>
              <a:rPr lang="en-US" altLang="zh-CN" sz="1600" dirty="0"/>
              <a:t>1</a:t>
            </a:r>
            <a:r>
              <a:rPr lang="zh-CN" altLang="en-US" sz="1600" dirty="0"/>
              <a:t>、</a:t>
            </a:r>
            <a:r>
              <a:rPr lang="en-US" altLang="zh-CN" sz="1600" dirty="0"/>
              <a:t>5</a:t>
            </a:r>
            <a:r>
              <a:rPr lang="zh-CN" altLang="en-US" sz="1600" dirty="0"/>
              <a:t>月</a:t>
            </a:r>
            <a:r>
              <a:rPr lang="en-US" altLang="zh-CN" sz="1600" dirty="0"/>
              <a:t>-9</a:t>
            </a:r>
            <a:r>
              <a:rPr lang="zh-CN" altLang="en-US" sz="1600" dirty="0"/>
              <a:t>月持续上涨作品</a:t>
            </a:r>
            <a:r>
              <a:rPr lang="en-US" altLang="zh-CN" sz="1600" dirty="0"/>
              <a:t>8</a:t>
            </a:r>
            <a:r>
              <a:rPr lang="zh-CN" altLang="en-US" sz="1600" dirty="0"/>
              <a:t>本，连载书</a:t>
            </a:r>
            <a:r>
              <a:rPr lang="en-US" altLang="zh-CN" sz="1600" dirty="0"/>
              <a:t>6</a:t>
            </a:r>
            <a:r>
              <a:rPr lang="zh-CN" altLang="en-US" sz="1600" dirty="0"/>
              <a:t>本，上涨总额：</a:t>
            </a:r>
            <a:r>
              <a:rPr lang="en-US" altLang="zh-CN" sz="1600" dirty="0"/>
              <a:t>3.8</a:t>
            </a:r>
            <a:r>
              <a:rPr lang="zh-CN" altLang="en-US" sz="1600" dirty="0"/>
              <a:t>万左右。完结书</a:t>
            </a:r>
            <a:r>
              <a:rPr lang="en-US" altLang="zh-CN" sz="1600" dirty="0"/>
              <a:t>2</a:t>
            </a:r>
            <a:r>
              <a:rPr lang="zh-CN" altLang="en-US" sz="1600" dirty="0"/>
              <a:t>本，上涨总额：</a:t>
            </a:r>
            <a:r>
              <a:rPr lang="en-US" altLang="zh-CN" sz="1600" dirty="0"/>
              <a:t>1.5</a:t>
            </a:r>
            <a:r>
              <a:rPr lang="zh-CN" altLang="en-US" sz="1600" dirty="0"/>
              <a:t>万左右。</a:t>
            </a:r>
            <a:endParaRPr lang="en-US" altLang="zh-CN" sz="1600" dirty="0"/>
          </a:p>
          <a:p>
            <a:r>
              <a:rPr lang="en-US" altLang="zh-CN" sz="1600" dirty="0"/>
              <a:t>2</a:t>
            </a:r>
            <a:r>
              <a:rPr lang="zh-CN" altLang="en-US" sz="1600" dirty="0"/>
              <a:t>、</a:t>
            </a:r>
            <a:r>
              <a:rPr lang="en-US" altLang="zh-CN" sz="1600" dirty="0"/>
              <a:t>5-9</a:t>
            </a:r>
            <a:r>
              <a:rPr lang="zh-CN" altLang="en-US" sz="1600" dirty="0"/>
              <a:t>月份上架书中只有</a:t>
            </a:r>
            <a:r>
              <a:rPr lang="en-US" altLang="zh-CN" sz="1600" dirty="0"/>
              <a:t>2</a:t>
            </a:r>
            <a:r>
              <a:rPr lang="zh-CN" altLang="en-US" sz="1600" dirty="0"/>
              <a:t>本书进入全站订阅前</a:t>
            </a:r>
            <a:r>
              <a:rPr lang="en-US" altLang="zh-CN" sz="1600" dirty="0"/>
              <a:t>50</a:t>
            </a:r>
            <a:r>
              <a:rPr lang="zh-CN" altLang="en-US" sz="1600" dirty="0"/>
              <a:t>，分别是</a:t>
            </a:r>
            <a:r>
              <a:rPr lang="en-US" altLang="zh-CN" sz="1600" dirty="0"/>
              <a:t>《</a:t>
            </a:r>
            <a:r>
              <a:rPr lang="zh-CN" altLang="en-US" sz="1600" dirty="0"/>
              <a:t>近战狂兵</a:t>
            </a:r>
            <a:r>
              <a:rPr lang="en-US" altLang="zh-CN" sz="1600" dirty="0"/>
              <a:t>》9</a:t>
            </a:r>
            <a:r>
              <a:rPr lang="zh-CN" altLang="en-US" sz="1600" dirty="0"/>
              <a:t>月份收入为</a:t>
            </a:r>
            <a:r>
              <a:rPr lang="en-US" altLang="zh-CN" sz="1600" dirty="0"/>
              <a:t>1.3</a:t>
            </a:r>
            <a:r>
              <a:rPr lang="zh-CN" altLang="en-US" sz="1600" dirty="0"/>
              <a:t>万，</a:t>
            </a:r>
            <a:endParaRPr lang="en-US" altLang="zh-CN" sz="1600" dirty="0"/>
          </a:p>
          <a:p>
            <a:r>
              <a:rPr lang="zh-CN" altLang="en-US" sz="1600" dirty="0"/>
              <a:t>和</a:t>
            </a:r>
            <a:r>
              <a:rPr lang="en-US" altLang="zh-CN" sz="1600" dirty="0"/>
              <a:t>《</a:t>
            </a:r>
            <a:r>
              <a:rPr lang="zh-CN" altLang="en-US" sz="1600" dirty="0"/>
              <a:t>我在泰国开店卖佛牌</a:t>
            </a:r>
            <a:r>
              <a:rPr lang="en-US" altLang="zh-CN" sz="1600" dirty="0"/>
              <a:t>》9</a:t>
            </a:r>
            <a:r>
              <a:rPr lang="zh-CN" altLang="en-US" sz="1600" dirty="0"/>
              <a:t>月份收入为</a:t>
            </a:r>
            <a:r>
              <a:rPr lang="en-US" altLang="zh-CN" sz="1600" dirty="0"/>
              <a:t>3839</a:t>
            </a:r>
            <a:r>
              <a:rPr lang="zh-CN" altLang="en-US" sz="1600" dirty="0"/>
              <a:t>元。</a:t>
            </a:r>
          </a:p>
        </p:txBody>
      </p:sp>
    </p:spTree>
    <p:extLst>
      <p:ext uri="{BB962C8B-B14F-4D97-AF65-F5344CB8AC3E}">
        <p14:creationId xmlns:p14="http://schemas.microsoft.com/office/powerpoint/2010/main" val="792375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558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1601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用户留存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客户端发展日留存情况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25485" y="448310"/>
            <a:ext cx="3593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注：首日访问为</a:t>
            </a:r>
            <a:r>
              <a:rPr lang="zh-CN" altLang="en-US" sz="1600" dirty="0" smtClean="0">
                <a:latin typeface="+mj-ea"/>
                <a:ea typeface="+mj-ea"/>
              </a:rPr>
              <a:t>新增，来源于神策</a:t>
            </a:r>
            <a:endParaRPr lang="zh-CN" altLang="en-US" sz="1600" dirty="0">
              <a:latin typeface="+mj-ea"/>
              <a:ea typeface="+mj-ea"/>
            </a:endParaRPr>
          </a:p>
        </p:txBody>
      </p:sp>
      <p:graphicFrame>
        <p:nvGraphicFramePr>
          <p:cNvPr id="5" name="表格 4"/>
          <p:cNvGraphicFramePr/>
          <p:nvPr>
            <p:extLst>
              <p:ext uri="{D42A27DB-BD31-4B8C-83A1-F6EECF244321}">
                <p14:modId xmlns:p14="http://schemas.microsoft.com/office/powerpoint/2010/main" val="1060514471"/>
              </p:ext>
            </p:extLst>
          </p:nvPr>
        </p:nvGraphicFramePr>
        <p:xfrm>
          <a:off x="1800785" y="1365624"/>
          <a:ext cx="5234940" cy="313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490"/>
                <a:gridCol w="872490"/>
                <a:gridCol w="872490"/>
                <a:gridCol w="872490"/>
                <a:gridCol w="872490"/>
                <a:gridCol w="872490"/>
              </a:tblGrid>
              <a:tr h="6362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 dirty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日期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安卓日均新增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安卓日均新增次留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安卓日均新增30留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安卓日均非首日次留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安卓日均非首日30留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768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1月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14811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28.24%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4.13%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74.68%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45.72%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8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2月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9130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30.53%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4.38%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72.64%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46.55%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4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3月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6821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27.02%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4.49%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73.85%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45.74%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4月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6877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25.14%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3.85%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72.54%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48.85%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4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5月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8702 </a:t>
                      </a:r>
                      <a:endParaRPr lang="en-US" altLang="en-US" sz="12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24.60%</a:t>
                      </a:r>
                      <a:endParaRPr lang="en-US" altLang="en-US" sz="12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3.57%</a:t>
                      </a:r>
                      <a:endParaRPr lang="en-US" altLang="en-US" sz="12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73.15%</a:t>
                      </a:r>
                      <a:endParaRPr lang="en-US" altLang="en-US" sz="12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51.75%</a:t>
                      </a:r>
                      <a:endParaRPr lang="en-US" altLang="en-US" sz="12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4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6月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6862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23.38%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2.76%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72.97%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49.08%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8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7月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8932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22.88%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2.41%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72.27%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50.10%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8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8月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14390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20.60%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2.25%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71.32%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47.96%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4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9月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17073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21.07%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69.96%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extLst>
              <p:ext uri="{D42A27DB-BD31-4B8C-83A1-F6EECF244321}">
                <p14:modId xmlns:p14="http://schemas.microsoft.com/office/powerpoint/2010/main" val="2130691376"/>
              </p:ext>
            </p:extLst>
          </p:nvPr>
        </p:nvGraphicFramePr>
        <p:xfrm>
          <a:off x="7435140" y="1365624"/>
          <a:ext cx="2493010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4390"/>
                <a:gridCol w="824230"/>
                <a:gridCol w="834390"/>
              </a:tblGrid>
              <a:tr h="6362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日期</a:t>
                      </a:r>
                      <a:endParaRPr lang="zh-CN" altLang="en-US" sz="11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iOS日均新增</a:t>
                      </a:r>
                      <a:endParaRPr lang="zh-CN" altLang="en-US" sz="11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iOS日均新增次留</a:t>
                      </a:r>
                      <a:endParaRPr lang="zh-CN" altLang="en-US" sz="11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等线" panose="02010600030101010101" charset="-122"/>
                        </a:rPr>
                        <a:t>1月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3219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26.36%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4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等线" panose="02010600030101010101" charset="-122"/>
                        </a:rPr>
                        <a:t>2月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1120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33.60%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4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等线" panose="02010600030101010101" charset="-122"/>
                        </a:rPr>
                        <a:t>3月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1585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31.53%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8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等线" panose="02010600030101010101" charset="-122"/>
                        </a:rPr>
                        <a:t>4月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1616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28.24%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等线" panose="02010600030101010101" charset="-122"/>
                        </a:rPr>
                        <a:t>5月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1846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32.70%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8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等线" panose="02010600030101010101" charset="-122"/>
                        </a:rPr>
                        <a:t>6月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1436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26.32%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等线" panose="02010600030101010101" charset="-122"/>
                        </a:rPr>
                        <a:t>7月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1242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28.10%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4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等线" panose="02010600030101010101" charset="-122"/>
                        </a:rPr>
                        <a:t>8月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2774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16.12%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4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等线" panose="02010600030101010101" charset="-122"/>
                        </a:rPr>
                        <a:t>9月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1456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38.37%</a:t>
                      </a:r>
                      <a:endParaRPr lang="en-US" altLang="en-US" sz="11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462358" y="4695903"/>
            <a:ext cx="10245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神策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数据平台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月割接，部分老用户被认为新用户，新用户数据偏高，实际跟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6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月数据相当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安卓前几个月的推广，新增用户次留和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日留相对较高，单老用户的留存率偏低。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月至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月初推广数量保持在较低水平，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月推广开始发力测试，尝试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更有效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的推广方式。老用户的留存率有所增长。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苹果推广方式变化不大，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8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月尝试了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ASO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承包模式增长明显但留存下降较多。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742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xmlns="" id="{4A39976B-51D8-41FE-B591-C225B34FD19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225325" y="1109193"/>
          <a:ext cx="7048107" cy="4011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0F4227E2-87CB-4867-BECB-7AEEF14F4DC4}"/>
              </a:ext>
            </a:extLst>
          </p:cNvPr>
          <p:cNvSpPr txBox="1"/>
          <p:nvPr/>
        </p:nvSpPr>
        <p:spPr>
          <a:xfrm>
            <a:off x="1643865" y="5455577"/>
            <a:ext cx="9892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分析：从上架作品数量上来看</a:t>
            </a:r>
            <a:r>
              <a:rPr lang="en-US" altLang="zh-CN" dirty="0"/>
              <a:t>18</a:t>
            </a:r>
            <a:r>
              <a:rPr lang="zh-CN" altLang="en-US" dirty="0"/>
              <a:t>年上架作品数量有所增加，但上架作品的订阅收入却没有增加。</a:t>
            </a:r>
          </a:p>
        </p:txBody>
      </p:sp>
    </p:spTree>
    <p:extLst>
      <p:ext uri="{BB962C8B-B14F-4D97-AF65-F5344CB8AC3E}">
        <p14:creationId xmlns:p14="http://schemas.microsoft.com/office/powerpoint/2010/main" val="13351271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xmlns="" id="{477C3B08-FD43-4A63-88FB-47E3832571B1}"/>
              </a:ext>
            </a:extLst>
          </p:cNvPr>
          <p:cNvSpPr txBox="1">
            <a:spLocks/>
          </p:cNvSpPr>
          <p:nvPr/>
        </p:nvSpPr>
        <p:spPr>
          <a:xfrm>
            <a:off x="1266687" y="262586"/>
            <a:ext cx="10515600" cy="94374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-2018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月男生作品分级变化情况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xmlns="" id="{73A7ABCA-08FF-DB44-B12C-C868BCF238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7642" y="1062514"/>
          <a:ext cx="9013356" cy="4100236"/>
        </p:xfrm>
        <a:graphic>
          <a:graphicData uri="http://schemas.openxmlformats.org/drawingml/2006/table">
            <a:tbl>
              <a:tblPr/>
              <a:tblGrid>
                <a:gridCol w="1001484">
                  <a:extLst>
                    <a:ext uri="{9D8B030D-6E8A-4147-A177-3AD203B41FA5}">
                      <a16:colId xmlns:a16="http://schemas.microsoft.com/office/drawing/2014/main" xmlns="" val="160150004"/>
                    </a:ext>
                  </a:extLst>
                </a:gridCol>
                <a:gridCol w="1001484">
                  <a:extLst>
                    <a:ext uri="{9D8B030D-6E8A-4147-A177-3AD203B41FA5}">
                      <a16:colId xmlns:a16="http://schemas.microsoft.com/office/drawing/2014/main" xmlns="" val="3720338898"/>
                    </a:ext>
                  </a:extLst>
                </a:gridCol>
                <a:gridCol w="1001484">
                  <a:extLst>
                    <a:ext uri="{9D8B030D-6E8A-4147-A177-3AD203B41FA5}">
                      <a16:colId xmlns:a16="http://schemas.microsoft.com/office/drawing/2014/main" xmlns="" val="1715721395"/>
                    </a:ext>
                  </a:extLst>
                </a:gridCol>
                <a:gridCol w="1001484">
                  <a:extLst>
                    <a:ext uri="{9D8B030D-6E8A-4147-A177-3AD203B41FA5}">
                      <a16:colId xmlns:a16="http://schemas.microsoft.com/office/drawing/2014/main" xmlns="" val="3178378893"/>
                    </a:ext>
                  </a:extLst>
                </a:gridCol>
                <a:gridCol w="1001484">
                  <a:extLst>
                    <a:ext uri="{9D8B030D-6E8A-4147-A177-3AD203B41FA5}">
                      <a16:colId xmlns:a16="http://schemas.microsoft.com/office/drawing/2014/main" xmlns="" val="120412997"/>
                    </a:ext>
                  </a:extLst>
                </a:gridCol>
                <a:gridCol w="1001484">
                  <a:extLst>
                    <a:ext uri="{9D8B030D-6E8A-4147-A177-3AD203B41FA5}">
                      <a16:colId xmlns:a16="http://schemas.microsoft.com/office/drawing/2014/main" xmlns="" val="2550758047"/>
                    </a:ext>
                  </a:extLst>
                </a:gridCol>
                <a:gridCol w="1001484">
                  <a:extLst>
                    <a:ext uri="{9D8B030D-6E8A-4147-A177-3AD203B41FA5}">
                      <a16:colId xmlns:a16="http://schemas.microsoft.com/office/drawing/2014/main" xmlns="" val="1737026019"/>
                    </a:ext>
                  </a:extLst>
                </a:gridCol>
                <a:gridCol w="1001484">
                  <a:extLst>
                    <a:ext uri="{9D8B030D-6E8A-4147-A177-3AD203B41FA5}">
                      <a16:colId xmlns:a16="http://schemas.microsoft.com/office/drawing/2014/main" xmlns="" val="2488036200"/>
                    </a:ext>
                  </a:extLst>
                </a:gridCol>
                <a:gridCol w="1001484">
                  <a:extLst>
                    <a:ext uri="{9D8B030D-6E8A-4147-A177-3AD203B41FA5}">
                      <a16:colId xmlns:a16="http://schemas.microsoft.com/office/drawing/2014/main" xmlns="" val="157401302"/>
                    </a:ext>
                  </a:extLst>
                </a:gridCol>
              </a:tblGrid>
              <a:tr h="4316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/>
                      </a:r>
                      <a:b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</a:br>
                      <a:endParaRPr lang="zh-CN" altLang="en-US" sz="14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Ｓ</a:t>
                      </a:r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级（</a:t>
                      </a:r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10000</a:t>
                      </a:r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元以上）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Ａ</a:t>
                      </a:r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级（</a:t>
                      </a:r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10000</a:t>
                      </a:r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</a:t>
                      </a:r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-5000</a:t>
                      </a:r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元）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Ｂ</a:t>
                      </a:r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级（</a:t>
                      </a:r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5000</a:t>
                      </a:r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</a:t>
                      </a:r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-3000</a:t>
                      </a:r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元）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Ｃ</a:t>
                      </a:r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级（</a:t>
                      </a:r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3000</a:t>
                      </a:r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元以下）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9725735"/>
                  </a:ext>
                </a:extLst>
              </a:tr>
              <a:tr h="4316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/>
                      </a:r>
                      <a:b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</a:br>
                      <a:endParaRPr lang="zh-CN" altLang="en-US" sz="14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数量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收入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数量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收入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数量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收入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数量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收入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86974345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201707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1119147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130542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35593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1908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217937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00866525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201708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1120154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124355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63958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1895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198806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03372174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201709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1199480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172201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101226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1705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195593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64509419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201710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1124961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256207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111078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1989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223476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58247971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201711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884228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166865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103168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2354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253209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44967546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201712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758865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215046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42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155981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2721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334310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67658350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636708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208308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100259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2536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282504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57986720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619016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92617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96468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2355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267147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33345131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841922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101390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113982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2429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282795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2640948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788770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95248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82987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3192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287266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43133257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848547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88861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108594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2811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311644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73738229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760832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94114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99393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2230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282814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28332178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735871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125039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88428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2132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298793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16892896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793946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109340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65063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2068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324462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22567570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715091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109755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68298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1877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271743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3468569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1B1CFC3-B9D6-CB4B-9510-0B0029BECAE8}"/>
              </a:ext>
            </a:extLst>
          </p:cNvPr>
          <p:cNvSpPr txBox="1"/>
          <p:nvPr/>
        </p:nvSpPr>
        <p:spPr>
          <a:xfrm>
            <a:off x="1266687" y="5490806"/>
            <a:ext cx="10802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1.</a:t>
            </a:r>
            <a:r>
              <a:rPr kumimoji="1" lang="zh-CN" altLang="en-US" sz="1400" dirty="0"/>
              <a:t>所有级别的书数量都在减少。</a:t>
            </a:r>
            <a:endParaRPr kumimoji="1" lang="en-US" altLang="zh-CN" sz="1400" dirty="0"/>
          </a:p>
          <a:p>
            <a:r>
              <a:rPr kumimoji="1" lang="en-US" altLang="zh-CN" sz="1400" dirty="0"/>
              <a:t>2.18</a:t>
            </a:r>
            <a:r>
              <a:rPr kumimoji="1" lang="zh-CN" altLang="en-US" sz="1400" dirty="0"/>
              <a:t>年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月</a:t>
            </a:r>
            <a:r>
              <a:rPr kumimoji="1" lang="en-US" altLang="zh-CN" sz="1400" dirty="0"/>
              <a:t>A</a:t>
            </a:r>
            <a:r>
              <a:rPr kumimoji="1" lang="zh-CN" altLang="en-US" sz="1400" dirty="0"/>
              <a:t>级作品骤降，这些作品中有</a:t>
            </a:r>
            <a:r>
              <a:rPr kumimoji="1" lang="en-US" altLang="zh-CN" sz="1400" dirty="0"/>
              <a:t>2</a:t>
            </a:r>
            <a:r>
              <a:rPr kumimoji="1" lang="zh-CN" altLang="en-US" sz="1400" dirty="0"/>
              <a:t>本是合作作品，合作作品会一次更新完结能把收入冲上来，然后会很快下降。</a:t>
            </a:r>
            <a:endParaRPr kumimoji="1" lang="en-US" altLang="zh-CN" sz="1400" dirty="0"/>
          </a:p>
          <a:p>
            <a:r>
              <a:rPr kumimoji="1" lang="zh-CN" altLang="en-US" sz="1400" dirty="0"/>
              <a:t>此外另有</a:t>
            </a:r>
            <a:r>
              <a:rPr kumimoji="1" lang="en-US" altLang="zh-CN" sz="1400" dirty="0"/>
              <a:t>18</a:t>
            </a:r>
            <a:r>
              <a:rPr kumimoji="1" lang="zh-CN" altLang="en-US" sz="1400" dirty="0"/>
              <a:t>本本站作品从</a:t>
            </a:r>
            <a:r>
              <a:rPr kumimoji="1" lang="en-US" altLang="zh-CN" sz="1400" dirty="0"/>
              <a:t>A</a:t>
            </a:r>
            <a:r>
              <a:rPr kumimoji="1" lang="zh-CN" altLang="en-US" sz="1400" dirty="0"/>
              <a:t>级作品降级了</a:t>
            </a:r>
            <a:r>
              <a:rPr kumimoji="1" lang="en-US" altLang="zh-CN" sz="1400" dirty="0"/>
              <a:t>B</a:t>
            </a:r>
            <a:r>
              <a:rPr kumimoji="1" lang="zh-CN" altLang="en-US" sz="1400" dirty="0"/>
              <a:t>级或者Ｃ级。其中有</a:t>
            </a:r>
            <a:r>
              <a:rPr kumimoji="1" lang="en-US" altLang="zh-CN" sz="1400" dirty="0"/>
              <a:t>《</a:t>
            </a:r>
            <a:r>
              <a:rPr kumimoji="1" lang="zh-CN" altLang="en-US" sz="1400" dirty="0"/>
              <a:t>官道巅峰</a:t>
            </a:r>
            <a:r>
              <a:rPr kumimoji="1" lang="en-US" altLang="zh-CN" sz="1400" dirty="0"/>
              <a:t>》《</a:t>
            </a:r>
            <a:r>
              <a:rPr kumimoji="1" lang="zh-CN" altLang="en-US" sz="1400" dirty="0"/>
              <a:t>仙墓</a:t>
            </a:r>
            <a:r>
              <a:rPr kumimoji="1" lang="en-US" altLang="zh-CN" sz="1400" dirty="0"/>
              <a:t>》《</a:t>
            </a:r>
            <a:r>
              <a:rPr kumimoji="1" lang="zh-CN" altLang="en-US" sz="1400" dirty="0"/>
              <a:t>武逆</a:t>
            </a:r>
            <a:r>
              <a:rPr kumimoji="1" lang="en-US" altLang="zh-CN" sz="1400" dirty="0"/>
              <a:t>》</a:t>
            </a:r>
            <a:r>
              <a:rPr kumimoji="1" lang="zh-CN" altLang="en-US" sz="1400" dirty="0"/>
              <a:t>等４本书在３月份回升，但是其他书没有</a:t>
            </a:r>
            <a:endParaRPr kumimoji="1" lang="en-US" altLang="zh-CN" sz="1400" dirty="0"/>
          </a:p>
          <a:p>
            <a:r>
              <a:rPr kumimoji="1" lang="zh-CN" altLang="en-US" sz="1400" dirty="0"/>
              <a:t>回升。</a:t>
            </a:r>
          </a:p>
        </p:txBody>
      </p:sp>
    </p:spTree>
    <p:extLst>
      <p:ext uri="{BB962C8B-B14F-4D97-AF65-F5344CB8AC3E}">
        <p14:creationId xmlns:p14="http://schemas.microsoft.com/office/powerpoint/2010/main" val="328235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44278" y="492053"/>
            <a:ext cx="5293137" cy="369291"/>
          </a:xfrm>
          <a:prstGeom prst="rect">
            <a:avLst/>
          </a:prstGeom>
        </p:spPr>
        <p:txBody>
          <a:bodyPr wrap="square" lIns="91397" tIns="45700" rIns="91397" bIns="457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签约作者数量变化</a:t>
            </a:r>
            <a:endParaRPr lang="en-GB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44023" y="448348"/>
            <a:ext cx="21002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     作者分析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xmlns="" id="{074578F0-724A-B74C-B3D5-3BF71F7C3136}"/>
              </a:ext>
            </a:extLst>
          </p:cNvPr>
          <p:cNvGraphicFramePr/>
          <p:nvPr>
            <p:extLst/>
          </p:nvPr>
        </p:nvGraphicFramePr>
        <p:xfrm>
          <a:off x="760686" y="1182589"/>
          <a:ext cx="10408920" cy="4391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6E356AFF-D268-4749-9A92-B972B8AC7580}"/>
              </a:ext>
            </a:extLst>
          </p:cNvPr>
          <p:cNvSpPr txBox="1"/>
          <p:nvPr/>
        </p:nvSpPr>
        <p:spPr>
          <a:xfrm>
            <a:off x="943566" y="5658069"/>
            <a:ext cx="10043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6">
                    <a:lumMod val="50000"/>
                  </a:schemeClr>
                </a:solidFill>
              </a:rPr>
              <a:t>分析：</a:t>
            </a:r>
            <a:r>
              <a:rPr lang="zh-CN" altLang="en-US" sz="1400" dirty="0"/>
              <a:t>总体呈下降趋势。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b="1" dirty="0">
                <a:solidFill>
                  <a:schemeClr val="accent6">
                    <a:lumMod val="50000"/>
                  </a:schemeClr>
                </a:solidFill>
              </a:rPr>
              <a:t>签约类型：</a:t>
            </a:r>
            <a:r>
              <a:rPr lang="zh-CN" altLang="en-US" sz="1400" dirty="0"/>
              <a:t>个性化签约作者人数</a:t>
            </a:r>
            <a:r>
              <a:rPr lang="en-US" altLang="zh-CN" sz="1400" dirty="0"/>
              <a:t>2018</a:t>
            </a:r>
            <a:r>
              <a:rPr lang="zh-CN" altLang="en-US" sz="1400" dirty="0"/>
              <a:t>年同比</a:t>
            </a:r>
            <a:r>
              <a:rPr lang="en-US" altLang="zh-CN" sz="1400" dirty="0"/>
              <a:t>2017</a:t>
            </a:r>
            <a:r>
              <a:rPr lang="zh-CN" altLang="en-US" sz="1400" dirty="0"/>
              <a:t>年总下降</a:t>
            </a:r>
            <a:r>
              <a:rPr lang="en-US" altLang="zh-CN" sz="1400" dirty="0"/>
              <a:t>26%</a:t>
            </a:r>
            <a:r>
              <a:rPr lang="zh-CN" altLang="en-US" sz="1400" dirty="0"/>
              <a:t>，女生签约作者人数同比</a:t>
            </a:r>
            <a:r>
              <a:rPr lang="en-US" altLang="zh-CN" sz="1400" dirty="0"/>
              <a:t>17</a:t>
            </a:r>
            <a:r>
              <a:rPr lang="zh-CN" altLang="en-US" sz="1400" dirty="0"/>
              <a:t>年下降</a:t>
            </a:r>
            <a:r>
              <a:rPr lang="en-US" altLang="zh-CN" sz="1400" dirty="0"/>
              <a:t>5.1%</a:t>
            </a:r>
            <a:r>
              <a:rPr lang="zh-CN" altLang="en-US" sz="1400" dirty="0"/>
              <a:t>，男生签约作者人数同比</a:t>
            </a:r>
            <a:r>
              <a:rPr lang="en-US" altLang="zh-CN" sz="1400" dirty="0"/>
              <a:t>18</a:t>
            </a:r>
            <a:r>
              <a:rPr lang="zh-CN" altLang="en-US" sz="1400" dirty="0"/>
              <a:t>年下降</a:t>
            </a:r>
            <a:r>
              <a:rPr lang="en-US" altLang="zh-CN" sz="1400" dirty="0"/>
              <a:t>36%</a:t>
            </a:r>
            <a:r>
              <a:rPr lang="zh-CN" altLang="en-US" sz="1400" dirty="0"/>
              <a:t>。其中男生签约作者人数下降最为明显。（备注：两年分别拿前</a:t>
            </a:r>
            <a:r>
              <a:rPr lang="en-US" altLang="zh-CN" sz="1400" dirty="0"/>
              <a:t>9</a:t>
            </a:r>
            <a:r>
              <a:rPr lang="zh-CN" altLang="en-US" sz="1400" dirty="0"/>
              <a:t>个月数据作对比）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6808600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19F312D2-6DF1-4F8D-955D-41E2E56F6AFF}"/>
              </a:ext>
            </a:extLst>
          </p:cNvPr>
          <p:cNvSpPr/>
          <p:nvPr/>
        </p:nvSpPr>
        <p:spPr>
          <a:xfrm>
            <a:off x="1344023" y="448348"/>
            <a:ext cx="26132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     驻站作者变化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xmlns="" id="{1DD41E9A-D830-4B68-908F-BACF9911D7AD}"/>
              </a:ext>
            </a:extLst>
          </p:cNvPr>
          <p:cNvGraphicFramePr/>
          <p:nvPr>
            <p:extLst/>
          </p:nvPr>
        </p:nvGraphicFramePr>
        <p:xfrm>
          <a:off x="1748476" y="922387"/>
          <a:ext cx="8128000" cy="32820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xmlns="" id="{9A8F3E79-A627-6B46-A4B3-D5CC6D0C44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39800" y="4438650"/>
          <a:ext cx="10515600" cy="837711"/>
        </p:xfrm>
        <a:graphic>
          <a:graphicData uri="http://schemas.openxmlformats.org/drawingml/2006/table">
            <a:tbl>
              <a:tblPr/>
              <a:tblGrid>
                <a:gridCol w="657225">
                  <a:extLst>
                    <a:ext uri="{9D8B030D-6E8A-4147-A177-3AD203B41FA5}">
                      <a16:colId xmlns:a16="http://schemas.microsoft.com/office/drawing/2014/main" xmlns="" val="4227911149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xmlns="" val="961864229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xmlns="" val="47334230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xmlns="" val="322246344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xmlns="" val="397835134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xmlns="" val="84911649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xmlns="" val="284530177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xmlns="" val="862062289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xmlns="" val="132214516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xmlns="" val="325995272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xmlns="" val="268037166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xmlns="" val="321560777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xmlns="" val="339758052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xmlns="" val="240174480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xmlns="" val="608149267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xmlns="" val="3984898985"/>
                    </a:ext>
                  </a:extLst>
                </a:gridCol>
              </a:tblGrid>
              <a:tr h="27923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年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01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02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03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04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05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06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07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09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年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总计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65020107"/>
                  </a:ext>
                </a:extLst>
              </a:tr>
              <a:tr h="2792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2017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35294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31094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27260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25496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25161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28946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35101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32087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19945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20491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17259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15974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2017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314108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73162675"/>
                  </a:ext>
                </a:extLst>
              </a:tr>
              <a:tr h="2792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2018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16645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16764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15284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14402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13673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13589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2018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90357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65914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0243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经  营</a:t>
            </a:r>
          </a:p>
        </p:txBody>
      </p:sp>
      <p:sp>
        <p:nvSpPr>
          <p:cNvPr id="5" name="矩形 4"/>
          <p:cNvSpPr/>
          <p:nvPr/>
        </p:nvSpPr>
        <p:spPr>
          <a:xfrm>
            <a:off x="4819993" y="2725829"/>
            <a:ext cx="28616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成本情况  提升和优化的点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组织架构，缺乏的人才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407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44023" y="448348"/>
            <a:ext cx="21002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组织结构     总览</a:t>
            </a:r>
          </a:p>
        </p:txBody>
      </p:sp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574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855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503251" y="-762034"/>
            <a:ext cx="15415098" cy="15415098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420238" y="-2632954"/>
            <a:ext cx="7846979" cy="7846979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218229" y="5214025"/>
            <a:ext cx="1370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r>
              <a:rPr lang="en-US" altLang="zh-CN" sz="4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4000" i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9218229" y="5921911"/>
            <a:ext cx="14036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7811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图表 6">
            <a:extLst>
              <a:ext uri="{FF2B5EF4-FFF2-40B4-BE49-F238E27FC236}">
                <a16:creationId xmlns="" xmlns:a16="http://schemas.microsoft.com/office/drawing/2014/main" id="{2B10D132-47F0-4AEC-AD2A-EB4EE02800A0}"/>
              </a:ext>
            </a:extLst>
          </p:cNvPr>
          <p:cNvGraphicFramePr/>
          <p:nvPr>
            <p:extLst/>
          </p:nvPr>
        </p:nvGraphicFramePr>
        <p:xfrm>
          <a:off x="830527" y="1059603"/>
          <a:ext cx="4783455" cy="3006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图表 9">
            <a:extLst>
              <a:ext uri="{FF2B5EF4-FFF2-40B4-BE49-F238E27FC236}">
                <a16:creationId xmlns="" xmlns:a16="http://schemas.microsoft.com/office/drawing/2014/main" id="{A1437404-7D39-495F-ABFF-5DF8CAE1B4DA}"/>
              </a:ext>
            </a:extLst>
          </p:cNvPr>
          <p:cNvGraphicFramePr/>
          <p:nvPr>
            <p:extLst/>
          </p:nvPr>
        </p:nvGraphicFramePr>
        <p:xfrm>
          <a:off x="6200775" y="1059602"/>
          <a:ext cx="5052060" cy="3006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F19F67DD-5A42-435F-AFFA-C17A3E0F057C}"/>
              </a:ext>
            </a:extLst>
          </p:cNvPr>
          <p:cNvSpPr/>
          <p:nvPr/>
        </p:nvSpPr>
        <p:spPr>
          <a:xfrm>
            <a:off x="769619" y="4936450"/>
            <a:ext cx="104832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：站内到达书阅读页面的读者人数增加，表明日活跃用户的增加。而日均阅读用户占总用户比例下降，新用户的阅读转化率比较低。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：在用户运营这一块，对于新用户重点运营。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87A7F7F5-53E5-4E92-A2F3-3AB1B660C629}"/>
              </a:ext>
            </a:extLst>
          </p:cNvPr>
          <p:cNvSpPr txBox="1"/>
          <p:nvPr/>
        </p:nvSpPr>
        <p:spPr>
          <a:xfrm>
            <a:off x="1400175" y="390525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用户阅读行为分析：</a:t>
            </a:r>
          </a:p>
        </p:txBody>
      </p:sp>
    </p:spTree>
    <p:extLst>
      <p:ext uri="{BB962C8B-B14F-4D97-AF65-F5344CB8AC3E}">
        <p14:creationId xmlns:p14="http://schemas.microsoft.com/office/powerpoint/2010/main" val="36622156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图表 15">
            <a:extLst>
              <a:ext uri="{FF2B5EF4-FFF2-40B4-BE49-F238E27FC236}">
                <a16:creationId xmlns="" xmlns:a16="http://schemas.microsoft.com/office/drawing/2014/main" id="{6A1D5532-1DB2-4FC6-B331-C2D66F0CF94F}"/>
              </a:ext>
            </a:extLst>
          </p:cNvPr>
          <p:cNvGraphicFramePr/>
          <p:nvPr>
            <p:extLst/>
          </p:nvPr>
        </p:nvGraphicFramePr>
        <p:xfrm>
          <a:off x="552450" y="1266825"/>
          <a:ext cx="5124452" cy="3790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图表 18">
            <a:extLst>
              <a:ext uri="{FF2B5EF4-FFF2-40B4-BE49-F238E27FC236}">
                <a16:creationId xmlns="" xmlns:a16="http://schemas.microsoft.com/office/drawing/2014/main" id="{929EDBA1-1651-43F3-909D-4DAE3A46BC7D}"/>
              </a:ext>
            </a:extLst>
          </p:cNvPr>
          <p:cNvGraphicFramePr/>
          <p:nvPr>
            <p:extLst/>
          </p:nvPr>
        </p:nvGraphicFramePr>
        <p:xfrm>
          <a:off x="6515100" y="1266825"/>
          <a:ext cx="5124450" cy="3790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DBE6DAB4-7E9A-493B-B183-2367361B9532}"/>
              </a:ext>
            </a:extLst>
          </p:cNvPr>
          <p:cNvSpPr txBox="1"/>
          <p:nvPr/>
        </p:nvSpPr>
        <p:spPr>
          <a:xfrm>
            <a:off x="552450" y="5334000"/>
            <a:ext cx="10658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：用户未充值占比逐渐增高。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：通过未充值人数占比增加可以看出，书内容存在的问题，书的转化率低（例如收费章节的不合适）等。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50B7BEF7-D860-4EC5-B1A9-2CA4A12C1AC0}"/>
              </a:ext>
            </a:extLst>
          </p:cNvPr>
          <p:cNvSpPr txBox="1"/>
          <p:nvPr/>
        </p:nvSpPr>
        <p:spPr>
          <a:xfrm>
            <a:off x="1352550" y="525764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用户阅读行为分析：</a:t>
            </a:r>
          </a:p>
        </p:txBody>
      </p:sp>
    </p:spTree>
    <p:extLst>
      <p:ext uri="{BB962C8B-B14F-4D97-AF65-F5344CB8AC3E}">
        <p14:creationId xmlns:p14="http://schemas.microsoft.com/office/powerpoint/2010/main" val="3538334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673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用户留存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安卓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客户端发展月留存情况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4533847" y="1186814"/>
          <a:ext cx="6720838" cy="5075040"/>
        </p:xfrm>
        <a:graphic>
          <a:graphicData uri="http://schemas.openxmlformats.org/drawingml/2006/table">
            <a:tbl>
              <a:tblPr/>
              <a:tblGrid>
                <a:gridCol w="777239"/>
                <a:gridCol w="606464"/>
                <a:gridCol w="593015"/>
                <a:gridCol w="593015"/>
                <a:gridCol w="593015"/>
                <a:gridCol w="593015"/>
                <a:gridCol w="593015"/>
                <a:gridCol w="593015"/>
                <a:gridCol w="593015"/>
                <a:gridCol w="593015"/>
                <a:gridCol w="593015"/>
              </a:tblGrid>
              <a:tr h="1405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时间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928619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197131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56383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41775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34523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30940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25776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20155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16518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13452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1053562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224154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68909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42514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27868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22594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17980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14925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13225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10248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1140474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236547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53238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29746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23322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16994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14383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12586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10660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8614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1279621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258006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73266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55565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38371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29095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28321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15831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9093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7161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1341393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247950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169595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112679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79053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93270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34871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9139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8212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6607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1594585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322802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195784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139931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154142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65548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23580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20911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18245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14420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1346070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238712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130246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142650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66620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16716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14879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12794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10681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884688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146075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109859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56221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15946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14003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11781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9379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379039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67274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35428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18421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15194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12336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10093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206308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45535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23959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18306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14578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11556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269756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49229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28364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20891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15759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205862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39638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22029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15931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272892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50227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25020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380331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58731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5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时间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21.23%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28.60%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74.09%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82.64%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89.62%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83.31%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78.19%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81.95%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81.44%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21.28%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30.74%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61.70%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65.55%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81.08%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79.58%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83.01%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88.61%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77.49%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20.74%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22.51%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55.87%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78.40%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72.87%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84.64%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87.51%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84.70%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80.81%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20.16%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28.40%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75.84%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69.06%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75.83%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97.34%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55.90%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57.44%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78.75%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18.48%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68.40%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66.44%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70.16%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117.98%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37.39%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26.21%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89.86%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80.46%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20.24%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60.65%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71.47%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110.16%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42.52%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35.97%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88.68%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87.25%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79.04%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17.73%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54.56%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109.52%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46.70%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25.09%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89.01%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85.99%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83.48%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0.00%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16.51%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75.21%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51.18%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28.36%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87.82%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84.13%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79.61%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17.75%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52.66%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52.00%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82.48%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81.19%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81.82%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22.07%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52.62%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76.41%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79.64%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79.27%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18.25%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57.62%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73.65%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75.43%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19.25%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55.58%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72.32%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18.41%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49.81%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15.44%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131517" y="1592610"/>
            <a:ext cx="3053208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对比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17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用户发展，次月留存率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年更低，但次次月留存率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年高了一倍，后续每月的用户留存基本保持在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80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%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左右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一般情况，新用户次月留存会比较低，次次月留存率会大幅度上涨，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月后每月留存应该基本稳定。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17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年用户发展留存比较异常，尤其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月到今年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月发展的用户，在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月和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月上出现跳水式流失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，解释了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年前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个月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MAU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下降明显的原因。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949928" y="6384964"/>
            <a:ext cx="13388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备注：数据来源友盟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487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16D92AE-DF2B-4E02-AB7A-134D0AAA4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14671"/>
            <a:ext cx="9144000" cy="9250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2017-2018</a:t>
            </a:r>
            <a:r>
              <a:rPr lang="zh-CN" altLang="en-US" dirty="0"/>
              <a:t>全站作品订阅情况</a:t>
            </a:r>
          </a:p>
        </p:txBody>
      </p:sp>
      <p:graphicFrame>
        <p:nvGraphicFramePr>
          <p:cNvPr id="10" name="图表 9">
            <a:extLst>
              <a:ext uri="{FF2B5EF4-FFF2-40B4-BE49-F238E27FC236}">
                <a16:creationId xmlns="" xmlns:a16="http://schemas.microsoft.com/office/drawing/2014/main" id="{4D1BB6E4-0FCC-4EBA-8790-3FD9322E15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7003623"/>
              </p:ext>
            </p:extLst>
          </p:nvPr>
        </p:nvGraphicFramePr>
        <p:xfrm>
          <a:off x="1137684" y="1584251"/>
          <a:ext cx="9351022" cy="4554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BB28B164-F384-4D23-8113-8A5F523B4C1C}"/>
              </a:ext>
            </a:extLst>
          </p:cNvPr>
          <p:cNvSpPr txBox="1"/>
          <p:nvPr/>
        </p:nvSpPr>
        <p:spPr>
          <a:xfrm>
            <a:off x="2038931" y="6138333"/>
            <a:ext cx="7623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分析：从收入曲线上来讲，男生书的起伏比较大。</a:t>
            </a:r>
            <a:r>
              <a:rPr lang="en-US" altLang="zh-CN" sz="1400" dirty="0"/>
              <a:t>2017</a:t>
            </a:r>
            <a:r>
              <a:rPr lang="zh-CN" altLang="en-US" sz="1400" dirty="0"/>
              <a:t>年</a:t>
            </a:r>
            <a:r>
              <a:rPr lang="en-US" altLang="zh-CN" sz="1400" dirty="0"/>
              <a:t>10</a:t>
            </a:r>
            <a:r>
              <a:rPr lang="zh-CN" altLang="en-US" sz="1400" dirty="0"/>
              <a:t>月以后，全站作品的订阅都在下降。</a:t>
            </a:r>
          </a:p>
        </p:txBody>
      </p:sp>
    </p:spTree>
    <p:extLst>
      <p:ext uri="{BB962C8B-B14F-4D97-AF65-F5344CB8AC3E}">
        <p14:creationId xmlns:p14="http://schemas.microsoft.com/office/powerpoint/2010/main" val="26098955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57C4D6E-EA87-479D-A7F0-7D1B2868E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94860" cy="457835"/>
          </a:xfrm>
        </p:spPr>
        <p:txBody>
          <a:bodyPr>
            <a:normAutofit/>
          </a:bodyPr>
          <a:lstStyle/>
          <a:p>
            <a:r>
              <a:rPr lang="zh-CN" altLang="en-US" sz="1600" dirty="0"/>
              <a:t>全站重点作品分析</a:t>
            </a:r>
          </a:p>
        </p:txBody>
      </p:sp>
      <p:graphicFrame>
        <p:nvGraphicFramePr>
          <p:cNvPr id="15" name="图表 14">
            <a:extLst>
              <a:ext uri="{FF2B5EF4-FFF2-40B4-BE49-F238E27FC236}">
                <a16:creationId xmlns="" xmlns:a16="http://schemas.microsoft.com/office/drawing/2014/main" id="{020785D5-5E0D-48C2-8A99-FD98C03CD699}"/>
              </a:ext>
            </a:extLst>
          </p:cNvPr>
          <p:cNvGraphicFramePr/>
          <p:nvPr>
            <p:extLst/>
          </p:nvPr>
        </p:nvGraphicFramePr>
        <p:xfrm>
          <a:off x="1021080" y="1336887"/>
          <a:ext cx="3893820" cy="2610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图表 17">
            <a:extLst>
              <a:ext uri="{FF2B5EF4-FFF2-40B4-BE49-F238E27FC236}">
                <a16:creationId xmlns="" xmlns:a16="http://schemas.microsoft.com/office/drawing/2014/main" id="{71B5031C-34F8-4131-9A3A-52B19345C899}"/>
              </a:ext>
            </a:extLst>
          </p:cNvPr>
          <p:cNvGraphicFramePr/>
          <p:nvPr>
            <p:extLst/>
          </p:nvPr>
        </p:nvGraphicFramePr>
        <p:xfrm>
          <a:off x="6395720" y="1283546"/>
          <a:ext cx="3893820" cy="2610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05177681-1842-4F80-AEB7-065FD6F580F2}"/>
              </a:ext>
            </a:extLst>
          </p:cNvPr>
          <p:cNvSpPr txBox="1"/>
          <p:nvPr/>
        </p:nvSpPr>
        <p:spPr>
          <a:xfrm>
            <a:off x="609600" y="4716780"/>
            <a:ext cx="8818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6">
                    <a:lumMod val="50000"/>
                  </a:schemeClr>
                </a:solidFill>
              </a:rPr>
              <a:t>重点作品定义：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单日作品收入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&gt;100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元定义为全站重点书。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sz="1400" b="1" dirty="0">
                <a:solidFill>
                  <a:schemeClr val="accent6">
                    <a:lumMod val="50000"/>
                  </a:schemeClr>
                </a:solidFill>
              </a:rPr>
              <a:t>分析：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重点作品呈明显下降趋势，尤其是重点作品在总订阅金额的占比中。结合总订阅下降趋势，站内书两级分化，在头部作品和中下级作品之间出现断层，重点书部分下降，后续部分订阅数未及时衔接续上。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="" xmlns:a16="http://schemas.microsoft.com/office/drawing/2014/main" id="{3FEE9FB4-6A02-4633-B7DB-7CD4633D21B0}"/>
              </a:ext>
            </a:extLst>
          </p:cNvPr>
          <p:cNvSpPr/>
          <p:nvPr/>
        </p:nvSpPr>
        <p:spPr>
          <a:xfrm>
            <a:off x="-122025" y="1236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642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="" xmlns:a16="http://schemas.microsoft.com/office/drawing/2014/main" id="{DABDF62B-CBFF-44AD-8F47-361D6D05CBE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562641" y="1008261"/>
          <a:ext cx="9383545" cy="428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工作表" r:id="rId3" imgW="8769416" imgH="3663905" progId="Excel.Sheet.12">
                  <p:embed/>
                </p:oleObj>
              </mc:Choice>
              <mc:Fallback>
                <p:oleObj name="工作表" r:id="rId3" imgW="8769416" imgH="3663905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641" y="1008261"/>
                        <a:ext cx="9383545" cy="4281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9690383C-D7E6-4C73-941C-35912CFBFE0F}"/>
              </a:ext>
            </a:extLst>
          </p:cNvPr>
          <p:cNvSpPr txBox="1"/>
          <p:nvPr/>
        </p:nvSpPr>
        <p:spPr>
          <a:xfrm>
            <a:off x="3329976" y="348047"/>
            <a:ext cx="466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-2018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9</a:t>
            </a:r>
            <a:r>
              <a:rPr lang="zh-CN" altLang="en-US" dirty="0"/>
              <a:t>月份男生作品对比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C754D5F4-8F75-451B-A200-FFD5BF2D58D8}"/>
              </a:ext>
            </a:extLst>
          </p:cNvPr>
          <p:cNvSpPr txBox="1"/>
          <p:nvPr/>
        </p:nvSpPr>
        <p:spPr>
          <a:xfrm>
            <a:off x="1084082" y="6023728"/>
            <a:ext cx="7505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分析：</a:t>
            </a:r>
            <a:r>
              <a:rPr lang="en-US" altLang="zh-CN" dirty="0"/>
              <a:t>1</a:t>
            </a:r>
            <a:r>
              <a:rPr lang="zh-CN" altLang="en-US" dirty="0"/>
              <a:t>、Ｓ级作品的数量和收入持续下降。</a:t>
            </a:r>
            <a:r>
              <a:rPr lang="en-US" altLang="zh-CN" dirty="0"/>
              <a:t>B</a:t>
            </a:r>
            <a:r>
              <a:rPr lang="zh-CN" altLang="en-US" dirty="0"/>
              <a:t>级和</a:t>
            </a:r>
            <a:r>
              <a:rPr lang="en-US" altLang="zh-CN" dirty="0"/>
              <a:t>C</a:t>
            </a:r>
            <a:r>
              <a:rPr lang="zh-CN" altLang="en-US" dirty="0"/>
              <a:t>级作品有涨幅。</a:t>
            </a:r>
            <a:endParaRPr lang="en-US" altLang="zh-CN" dirty="0"/>
          </a:p>
          <a:p>
            <a:r>
              <a:rPr lang="en-US" altLang="zh-CN" dirty="0"/>
              <a:t>              2</a:t>
            </a:r>
            <a:r>
              <a:rPr lang="zh-CN" altLang="en-US" dirty="0"/>
              <a:t>、高收入作品降为低收入作品，预计和站内用户量下降成正比。</a:t>
            </a:r>
          </a:p>
        </p:txBody>
      </p:sp>
    </p:spTree>
    <p:extLst>
      <p:ext uri="{BB962C8B-B14F-4D97-AF65-F5344CB8AC3E}">
        <p14:creationId xmlns:p14="http://schemas.microsoft.com/office/powerpoint/2010/main" val="101893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="" xmlns:a16="http://schemas.microsoft.com/office/drawing/2014/main" id="{6BD69E0D-E057-4687-980C-07778B34CB3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139071" y="1893528"/>
          <a:ext cx="8839200" cy="374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" name="Worksheet" r:id="rId3" imgW="8839200" imgH="3746546" progId="Excel.Sheet.12">
                  <p:embed/>
                </p:oleObj>
              </mc:Choice>
              <mc:Fallback>
                <p:oleObj name="Worksheet" r:id="rId3" imgW="8839200" imgH="3746546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071" y="1893528"/>
                        <a:ext cx="8839200" cy="3746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9C7F7F9B-8C56-4F09-92B7-81544B9A66CD}"/>
              </a:ext>
            </a:extLst>
          </p:cNvPr>
          <p:cNvSpPr txBox="1"/>
          <p:nvPr/>
        </p:nvSpPr>
        <p:spPr>
          <a:xfrm>
            <a:off x="2912882" y="612742"/>
            <a:ext cx="466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-2018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9</a:t>
            </a:r>
            <a:r>
              <a:rPr lang="zh-CN" altLang="en-US" dirty="0"/>
              <a:t>月份女生作品对比</a:t>
            </a:r>
          </a:p>
        </p:txBody>
      </p:sp>
    </p:spTree>
    <p:extLst>
      <p:ext uri="{BB962C8B-B14F-4D97-AF65-F5344CB8AC3E}">
        <p14:creationId xmlns:p14="http://schemas.microsoft.com/office/powerpoint/2010/main" val="41669629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="" xmlns:a16="http://schemas.microsoft.com/office/drawing/2014/main" id="{477C3B08-FD43-4A63-88FB-47E3832571B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4374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-2018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月男生作品分级变化情况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="" xmlns:a16="http://schemas.microsoft.com/office/drawing/2014/main" id="{73A7ABCA-08FF-DB44-B12C-C868BCF238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7642" y="1062514"/>
          <a:ext cx="9013356" cy="4100236"/>
        </p:xfrm>
        <a:graphic>
          <a:graphicData uri="http://schemas.openxmlformats.org/drawingml/2006/table">
            <a:tbl>
              <a:tblPr/>
              <a:tblGrid>
                <a:gridCol w="1001484">
                  <a:extLst>
                    <a:ext uri="{9D8B030D-6E8A-4147-A177-3AD203B41FA5}">
                      <a16:colId xmlns="" xmlns:a16="http://schemas.microsoft.com/office/drawing/2014/main" val="160150004"/>
                    </a:ext>
                  </a:extLst>
                </a:gridCol>
                <a:gridCol w="1001484">
                  <a:extLst>
                    <a:ext uri="{9D8B030D-6E8A-4147-A177-3AD203B41FA5}">
                      <a16:colId xmlns="" xmlns:a16="http://schemas.microsoft.com/office/drawing/2014/main" val="3720338898"/>
                    </a:ext>
                  </a:extLst>
                </a:gridCol>
                <a:gridCol w="1001484">
                  <a:extLst>
                    <a:ext uri="{9D8B030D-6E8A-4147-A177-3AD203B41FA5}">
                      <a16:colId xmlns="" xmlns:a16="http://schemas.microsoft.com/office/drawing/2014/main" val="1715721395"/>
                    </a:ext>
                  </a:extLst>
                </a:gridCol>
                <a:gridCol w="1001484">
                  <a:extLst>
                    <a:ext uri="{9D8B030D-6E8A-4147-A177-3AD203B41FA5}">
                      <a16:colId xmlns="" xmlns:a16="http://schemas.microsoft.com/office/drawing/2014/main" val="3178378893"/>
                    </a:ext>
                  </a:extLst>
                </a:gridCol>
                <a:gridCol w="1001484">
                  <a:extLst>
                    <a:ext uri="{9D8B030D-6E8A-4147-A177-3AD203B41FA5}">
                      <a16:colId xmlns="" xmlns:a16="http://schemas.microsoft.com/office/drawing/2014/main" val="120412997"/>
                    </a:ext>
                  </a:extLst>
                </a:gridCol>
                <a:gridCol w="1001484">
                  <a:extLst>
                    <a:ext uri="{9D8B030D-6E8A-4147-A177-3AD203B41FA5}">
                      <a16:colId xmlns="" xmlns:a16="http://schemas.microsoft.com/office/drawing/2014/main" val="2550758047"/>
                    </a:ext>
                  </a:extLst>
                </a:gridCol>
                <a:gridCol w="1001484">
                  <a:extLst>
                    <a:ext uri="{9D8B030D-6E8A-4147-A177-3AD203B41FA5}">
                      <a16:colId xmlns="" xmlns:a16="http://schemas.microsoft.com/office/drawing/2014/main" val="1737026019"/>
                    </a:ext>
                  </a:extLst>
                </a:gridCol>
                <a:gridCol w="1001484">
                  <a:extLst>
                    <a:ext uri="{9D8B030D-6E8A-4147-A177-3AD203B41FA5}">
                      <a16:colId xmlns="" xmlns:a16="http://schemas.microsoft.com/office/drawing/2014/main" val="2488036200"/>
                    </a:ext>
                  </a:extLst>
                </a:gridCol>
                <a:gridCol w="1001484">
                  <a:extLst>
                    <a:ext uri="{9D8B030D-6E8A-4147-A177-3AD203B41FA5}">
                      <a16:colId xmlns="" xmlns:a16="http://schemas.microsoft.com/office/drawing/2014/main" val="157401302"/>
                    </a:ext>
                  </a:extLst>
                </a:gridCol>
              </a:tblGrid>
              <a:tr h="4316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/>
                      </a:r>
                      <a:b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</a:br>
                      <a:endParaRPr lang="zh-CN" altLang="en-US" sz="14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Ｓ</a:t>
                      </a:r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级（</a:t>
                      </a:r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10000</a:t>
                      </a:r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元以上）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Ａ</a:t>
                      </a:r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级（</a:t>
                      </a:r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10000</a:t>
                      </a:r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</a:t>
                      </a:r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-5000</a:t>
                      </a:r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元）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Ｂ</a:t>
                      </a:r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级（</a:t>
                      </a:r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5000</a:t>
                      </a:r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</a:t>
                      </a:r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-3000</a:t>
                      </a:r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元）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Ｃ</a:t>
                      </a:r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级（</a:t>
                      </a:r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3000</a:t>
                      </a:r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元以下）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89725735"/>
                  </a:ext>
                </a:extLst>
              </a:tr>
              <a:tr h="4316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/>
                      </a:r>
                      <a:b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</a:br>
                      <a:endParaRPr lang="zh-CN" altLang="en-US" sz="14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数量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收入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数量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收入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数量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收入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数量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收入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6974345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201707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1119147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130542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35593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1908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217937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00866525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201708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1120154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124355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63958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1895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198806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603372174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201709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1199480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172201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101226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1705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195593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64509419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201710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1124961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256207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111078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1989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223476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58247971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201711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884228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166865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103168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2354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253209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44967546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201712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758865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215046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42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155981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2721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334310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67658350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636708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208308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100259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2536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282504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57986720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619016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92617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96468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2355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267147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33345131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841922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101390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113982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2429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282795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32640948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788770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95248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82987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3192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287266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43133257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848547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88861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108594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2811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311644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73738229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760832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94114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99393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2230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282814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28332178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735871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125039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88428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2132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298793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16892896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793946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109340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65063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2068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324462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22567570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715091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109755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68298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1877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271743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3468569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21B1CFC3-B9D6-CB4B-9510-0B0029BECAE8}"/>
              </a:ext>
            </a:extLst>
          </p:cNvPr>
          <p:cNvSpPr txBox="1"/>
          <p:nvPr/>
        </p:nvSpPr>
        <p:spPr>
          <a:xfrm>
            <a:off x="1266687" y="5490806"/>
            <a:ext cx="10802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1.</a:t>
            </a:r>
            <a:r>
              <a:rPr kumimoji="1" lang="zh-CN" altLang="en-US" sz="1400" dirty="0"/>
              <a:t>所有级别的书数量都在减少。</a:t>
            </a:r>
            <a:endParaRPr kumimoji="1" lang="en-US" altLang="zh-CN" sz="1400" dirty="0"/>
          </a:p>
          <a:p>
            <a:r>
              <a:rPr kumimoji="1" lang="en-US" altLang="zh-CN" sz="1400" dirty="0"/>
              <a:t>2.18</a:t>
            </a:r>
            <a:r>
              <a:rPr kumimoji="1" lang="zh-CN" altLang="en-US" sz="1400" dirty="0"/>
              <a:t>年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月</a:t>
            </a:r>
            <a:r>
              <a:rPr kumimoji="1" lang="en-US" altLang="zh-CN" sz="1400" dirty="0"/>
              <a:t>A</a:t>
            </a:r>
            <a:r>
              <a:rPr kumimoji="1" lang="zh-CN" altLang="en-US" sz="1400" dirty="0"/>
              <a:t>级作品骤降，这些作品中有</a:t>
            </a:r>
            <a:r>
              <a:rPr kumimoji="1" lang="en-US" altLang="zh-CN" sz="1400" dirty="0"/>
              <a:t>2</a:t>
            </a:r>
            <a:r>
              <a:rPr kumimoji="1" lang="zh-CN" altLang="en-US" sz="1400" dirty="0"/>
              <a:t>本</a:t>
            </a:r>
            <a:r>
              <a:rPr kumimoji="1" lang="zh-CN" altLang="en-US" sz="1400" dirty="0" smtClean="0"/>
              <a:t>是合作作品，合作作品会一次更新完结能把收入冲上来</a:t>
            </a:r>
            <a:r>
              <a:rPr kumimoji="1" lang="zh-CN" altLang="en-US" sz="1400" dirty="0"/>
              <a:t>，然后会很快下降。</a:t>
            </a:r>
            <a:endParaRPr kumimoji="1" lang="en-US" altLang="zh-CN" sz="1400" dirty="0"/>
          </a:p>
          <a:p>
            <a:r>
              <a:rPr kumimoji="1" lang="zh-CN" altLang="en-US" sz="1400" dirty="0"/>
              <a:t>此外另有</a:t>
            </a:r>
            <a:r>
              <a:rPr kumimoji="1" lang="en-US" altLang="zh-CN" sz="1400" dirty="0"/>
              <a:t>18</a:t>
            </a:r>
            <a:r>
              <a:rPr kumimoji="1" lang="zh-CN" altLang="en-US" sz="1400" dirty="0"/>
              <a:t>本本站作品从</a:t>
            </a:r>
            <a:r>
              <a:rPr kumimoji="1" lang="en-US" altLang="zh-CN" sz="1400" dirty="0"/>
              <a:t>A</a:t>
            </a:r>
            <a:r>
              <a:rPr kumimoji="1" lang="zh-CN" altLang="en-US" sz="1400" dirty="0"/>
              <a:t>级作品降级了</a:t>
            </a:r>
            <a:r>
              <a:rPr kumimoji="1" lang="en-US" altLang="zh-CN" sz="1400" dirty="0"/>
              <a:t>B</a:t>
            </a:r>
            <a:r>
              <a:rPr kumimoji="1" lang="zh-CN" altLang="en-US" sz="1400" dirty="0"/>
              <a:t>级或者Ｃ级。其中有</a:t>
            </a:r>
            <a:r>
              <a:rPr kumimoji="1" lang="en-US" altLang="zh-CN" sz="1400" dirty="0"/>
              <a:t>《</a:t>
            </a:r>
            <a:r>
              <a:rPr kumimoji="1" lang="zh-CN" altLang="en-US" sz="1400" dirty="0"/>
              <a:t>官道巅峰</a:t>
            </a:r>
            <a:r>
              <a:rPr kumimoji="1" lang="en-US" altLang="zh-CN" sz="1400" dirty="0"/>
              <a:t>》《</a:t>
            </a:r>
            <a:r>
              <a:rPr kumimoji="1" lang="zh-CN" altLang="en-US" sz="1400" dirty="0"/>
              <a:t>仙墓</a:t>
            </a:r>
            <a:r>
              <a:rPr kumimoji="1" lang="en-US" altLang="zh-CN" sz="1400" dirty="0"/>
              <a:t>》《</a:t>
            </a:r>
            <a:r>
              <a:rPr kumimoji="1" lang="zh-CN" altLang="en-US" sz="1400" dirty="0"/>
              <a:t>武逆</a:t>
            </a:r>
            <a:r>
              <a:rPr kumimoji="1" lang="en-US" altLang="zh-CN" sz="1400" dirty="0"/>
              <a:t>》</a:t>
            </a:r>
            <a:r>
              <a:rPr kumimoji="1" lang="zh-CN" altLang="en-US" sz="1400" dirty="0"/>
              <a:t>等４本书在３月份回升，但是其他书没有</a:t>
            </a:r>
            <a:endParaRPr kumimoji="1" lang="en-US" altLang="zh-CN" sz="1400" dirty="0"/>
          </a:p>
          <a:p>
            <a:r>
              <a:rPr kumimoji="1" lang="zh-CN" altLang="en-US" sz="1400" dirty="0"/>
              <a:t>回升。</a:t>
            </a:r>
          </a:p>
        </p:txBody>
      </p:sp>
    </p:spTree>
    <p:extLst>
      <p:ext uri="{BB962C8B-B14F-4D97-AF65-F5344CB8AC3E}">
        <p14:creationId xmlns:p14="http://schemas.microsoft.com/office/powerpoint/2010/main" val="19501338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44278" y="492053"/>
            <a:ext cx="5293137" cy="369291"/>
          </a:xfrm>
          <a:prstGeom prst="rect">
            <a:avLst/>
          </a:prstGeom>
        </p:spPr>
        <p:txBody>
          <a:bodyPr wrap="square" lIns="91397" tIns="45700" rIns="91397" bIns="457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签约作者数量变化</a:t>
            </a:r>
            <a:endParaRPr lang="en-GB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44023" y="448348"/>
            <a:ext cx="21002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     作者分析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="" xmlns:a16="http://schemas.microsoft.com/office/drawing/2014/main" id="{074578F0-724A-B74C-B3D5-3BF71F7C3136}"/>
              </a:ext>
            </a:extLst>
          </p:cNvPr>
          <p:cNvGraphicFramePr/>
          <p:nvPr>
            <p:extLst/>
          </p:nvPr>
        </p:nvGraphicFramePr>
        <p:xfrm>
          <a:off x="760686" y="1182589"/>
          <a:ext cx="10408920" cy="4391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6E356AFF-D268-4749-9A92-B972B8AC7580}"/>
              </a:ext>
            </a:extLst>
          </p:cNvPr>
          <p:cNvSpPr txBox="1"/>
          <p:nvPr/>
        </p:nvSpPr>
        <p:spPr>
          <a:xfrm>
            <a:off x="943566" y="5658069"/>
            <a:ext cx="10043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6">
                    <a:lumMod val="50000"/>
                  </a:schemeClr>
                </a:solidFill>
              </a:rPr>
              <a:t>分析：</a:t>
            </a:r>
            <a:r>
              <a:rPr lang="zh-CN" altLang="en-US" sz="1400" dirty="0"/>
              <a:t>总体呈下降趋势。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b="1" dirty="0">
                <a:solidFill>
                  <a:schemeClr val="accent6">
                    <a:lumMod val="50000"/>
                  </a:schemeClr>
                </a:solidFill>
              </a:rPr>
              <a:t>签约类型：</a:t>
            </a:r>
            <a:r>
              <a:rPr lang="zh-CN" altLang="en-US" sz="1400" dirty="0"/>
              <a:t>个性化签约作者人数</a:t>
            </a:r>
            <a:r>
              <a:rPr lang="en-US" altLang="zh-CN" sz="1400" dirty="0"/>
              <a:t>2018</a:t>
            </a:r>
            <a:r>
              <a:rPr lang="zh-CN" altLang="en-US" sz="1400" dirty="0"/>
              <a:t>年同比</a:t>
            </a:r>
            <a:r>
              <a:rPr lang="en-US" altLang="zh-CN" sz="1400" dirty="0"/>
              <a:t>2017</a:t>
            </a:r>
            <a:r>
              <a:rPr lang="zh-CN" altLang="en-US" sz="1400" dirty="0"/>
              <a:t>年总下降</a:t>
            </a:r>
            <a:r>
              <a:rPr lang="en-US" altLang="zh-CN" sz="1400" dirty="0"/>
              <a:t>26%</a:t>
            </a:r>
            <a:r>
              <a:rPr lang="zh-CN" altLang="en-US" sz="1400" dirty="0"/>
              <a:t>，女生签约作者人数同比</a:t>
            </a:r>
            <a:r>
              <a:rPr lang="en-US" altLang="zh-CN" sz="1400" dirty="0"/>
              <a:t>17</a:t>
            </a:r>
            <a:r>
              <a:rPr lang="zh-CN" altLang="en-US" sz="1400" dirty="0"/>
              <a:t>年下降</a:t>
            </a:r>
            <a:r>
              <a:rPr lang="en-US" altLang="zh-CN" sz="1400" dirty="0"/>
              <a:t>5.1%</a:t>
            </a:r>
            <a:r>
              <a:rPr lang="zh-CN" altLang="en-US" sz="1400" dirty="0"/>
              <a:t>，男生签约作者人数同比</a:t>
            </a:r>
            <a:r>
              <a:rPr lang="en-US" altLang="zh-CN" sz="1400" dirty="0"/>
              <a:t>18</a:t>
            </a:r>
            <a:r>
              <a:rPr lang="zh-CN" altLang="en-US" sz="1400" dirty="0"/>
              <a:t>年下降</a:t>
            </a:r>
            <a:r>
              <a:rPr lang="en-US" altLang="zh-CN" sz="1400" dirty="0"/>
              <a:t>36%</a:t>
            </a:r>
            <a:r>
              <a:rPr lang="zh-CN" altLang="en-US" sz="1400" dirty="0"/>
              <a:t>。其中男生签约作者人数下降最为明显。（备注：两年分别拿前</a:t>
            </a:r>
            <a:r>
              <a:rPr lang="en-US" altLang="zh-CN" sz="1400" dirty="0"/>
              <a:t>9</a:t>
            </a:r>
            <a:r>
              <a:rPr lang="zh-CN" altLang="en-US" sz="1400" dirty="0"/>
              <a:t>个月数据作对比）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997866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19F312D2-6DF1-4F8D-955D-41E2E56F6AFF}"/>
              </a:ext>
            </a:extLst>
          </p:cNvPr>
          <p:cNvSpPr/>
          <p:nvPr/>
        </p:nvSpPr>
        <p:spPr>
          <a:xfrm>
            <a:off x="1344023" y="448348"/>
            <a:ext cx="26132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     驻站作者变化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="" xmlns:a16="http://schemas.microsoft.com/office/drawing/2014/main" id="{1DD41E9A-D830-4B68-908F-BACF9911D7AD}"/>
              </a:ext>
            </a:extLst>
          </p:cNvPr>
          <p:cNvGraphicFramePr/>
          <p:nvPr>
            <p:extLst/>
          </p:nvPr>
        </p:nvGraphicFramePr>
        <p:xfrm>
          <a:off x="1748476" y="922387"/>
          <a:ext cx="8128000" cy="32820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="" xmlns:a16="http://schemas.microsoft.com/office/drawing/2014/main" id="{9A8F3E79-A627-6B46-A4B3-D5CC6D0C44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39800" y="4438650"/>
          <a:ext cx="10515600" cy="837711"/>
        </p:xfrm>
        <a:graphic>
          <a:graphicData uri="http://schemas.openxmlformats.org/drawingml/2006/table">
            <a:tbl>
              <a:tblPr/>
              <a:tblGrid>
                <a:gridCol w="657225">
                  <a:extLst>
                    <a:ext uri="{9D8B030D-6E8A-4147-A177-3AD203B41FA5}">
                      <a16:colId xmlns="" xmlns:a16="http://schemas.microsoft.com/office/drawing/2014/main" val="4227911149"/>
                    </a:ext>
                  </a:extLst>
                </a:gridCol>
                <a:gridCol w="657225">
                  <a:extLst>
                    <a:ext uri="{9D8B030D-6E8A-4147-A177-3AD203B41FA5}">
                      <a16:colId xmlns="" xmlns:a16="http://schemas.microsoft.com/office/drawing/2014/main" val="961864229"/>
                    </a:ext>
                  </a:extLst>
                </a:gridCol>
                <a:gridCol w="657225">
                  <a:extLst>
                    <a:ext uri="{9D8B030D-6E8A-4147-A177-3AD203B41FA5}">
                      <a16:colId xmlns="" xmlns:a16="http://schemas.microsoft.com/office/drawing/2014/main" val="473342300"/>
                    </a:ext>
                  </a:extLst>
                </a:gridCol>
                <a:gridCol w="657225">
                  <a:extLst>
                    <a:ext uri="{9D8B030D-6E8A-4147-A177-3AD203B41FA5}">
                      <a16:colId xmlns="" xmlns:a16="http://schemas.microsoft.com/office/drawing/2014/main" val="3222463445"/>
                    </a:ext>
                  </a:extLst>
                </a:gridCol>
                <a:gridCol w="657225">
                  <a:extLst>
                    <a:ext uri="{9D8B030D-6E8A-4147-A177-3AD203B41FA5}">
                      <a16:colId xmlns="" xmlns:a16="http://schemas.microsoft.com/office/drawing/2014/main" val="3978351342"/>
                    </a:ext>
                  </a:extLst>
                </a:gridCol>
                <a:gridCol w="657225">
                  <a:extLst>
                    <a:ext uri="{9D8B030D-6E8A-4147-A177-3AD203B41FA5}">
                      <a16:colId xmlns="" xmlns:a16="http://schemas.microsoft.com/office/drawing/2014/main" val="849116491"/>
                    </a:ext>
                  </a:extLst>
                </a:gridCol>
                <a:gridCol w="657225">
                  <a:extLst>
                    <a:ext uri="{9D8B030D-6E8A-4147-A177-3AD203B41FA5}">
                      <a16:colId xmlns="" xmlns:a16="http://schemas.microsoft.com/office/drawing/2014/main" val="2845301773"/>
                    </a:ext>
                  </a:extLst>
                </a:gridCol>
                <a:gridCol w="657225">
                  <a:extLst>
                    <a:ext uri="{9D8B030D-6E8A-4147-A177-3AD203B41FA5}">
                      <a16:colId xmlns="" xmlns:a16="http://schemas.microsoft.com/office/drawing/2014/main" val="862062289"/>
                    </a:ext>
                  </a:extLst>
                </a:gridCol>
                <a:gridCol w="657225">
                  <a:extLst>
                    <a:ext uri="{9D8B030D-6E8A-4147-A177-3AD203B41FA5}">
                      <a16:colId xmlns="" xmlns:a16="http://schemas.microsoft.com/office/drawing/2014/main" val="1322145163"/>
                    </a:ext>
                  </a:extLst>
                </a:gridCol>
                <a:gridCol w="657225">
                  <a:extLst>
                    <a:ext uri="{9D8B030D-6E8A-4147-A177-3AD203B41FA5}">
                      <a16:colId xmlns="" xmlns:a16="http://schemas.microsoft.com/office/drawing/2014/main" val="3259952722"/>
                    </a:ext>
                  </a:extLst>
                </a:gridCol>
                <a:gridCol w="657225">
                  <a:extLst>
                    <a:ext uri="{9D8B030D-6E8A-4147-A177-3AD203B41FA5}">
                      <a16:colId xmlns="" xmlns:a16="http://schemas.microsoft.com/office/drawing/2014/main" val="2680371665"/>
                    </a:ext>
                  </a:extLst>
                </a:gridCol>
                <a:gridCol w="657225">
                  <a:extLst>
                    <a:ext uri="{9D8B030D-6E8A-4147-A177-3AD203B41FA5}">
                      <a16:colId xmlns="" xmlns:a16="http://schemas.microsoft.com/office/drawing/2014/main" val="3215607772"/>
                    </a:ext>
                  </a:extLst>
                </a:gridCol>
                <a:gridCol w="657225">
                  <a:extLst>
                    <a:ext uri="{9D8B030D-6E8A-4147-A177-3AD203B41FA5}">
                      <a16:colId xmlns="" xmlns:a16="http://schemas.microsoft.com/office/drawing/2014/main" val="3397580523"/>
                    </a:ext>
                  </a:extLst>
                </a:gridCol>
                <a:gridCol w="657225">
                  <a:extLst>
                    <a:ext uri="{9D8B030D-6E8A-4147-A177-3AD203B41FA5}">
                      <a16:colId xmlns="" xmlns:a16="http://schemas.microsoft.com/office/drawing/2014/main" val="2401744803"/>
                    </a:ext>
                  </a:extLst>
                </a:gridCol>
                <a:gridCol w="657225">
                  <a:extLst>
                    <a:ext uri="{9D8B030D-6E8A-4147-A177-3AD203B41FA5}">
                      <a16:colId xmlns="" xmlns:a16="http://schemas.microsoft.com/office/drawing/2014/main" val="608149267"/>
                    </a:ext>
                  </a:extLst>
                </a:gridCol>
                <a:gridCol w="657225">
                  <a:extLst>
                    <a:ext uri="{9D8B030D-6E8A-4147-A177-3AD203B41FA5}">
                      <a16:colId xmlns="" xmlns:a16="http://schemas.microsoft.com/office/drawing/2014/main" val="3984898985"/>
                    </a:ext>
                  </a:extLst>
                </a:gridCol>
              </a:tblGrid>
              <a:tr h="27923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年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01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02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03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04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05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06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07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09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年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总计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65020107"/>
                  </a:ext>
                </a:extLst>
              </a:tr>
              <a:tr h="2792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2017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35294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31094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27260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25496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25161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28946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35101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32087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19945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20491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17259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15974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2017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314108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73162675"/>
                  </a:ext>
                </a:extLst>
              </a:tr>
              <a:tr h="2792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2018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16645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16764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15284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14402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13673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13589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2018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90357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65914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69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58993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年用户发展情况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各月老用户流失情况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4023" y="6235728"/>
            <a:ext cx="53896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备注：数据来源神策，老用户定义为首次访问为假，因平台切割数据不全，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月数据不准确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/>
          </p:nvPr>
        </p:nvGraphicFramePr>
        <p:xfrm>
          <a:off x="3941727" y="1266290"/>
          <a:ext cx="6956644" cy="3981450"/>
        </p:xfrm>
        <a:graphic>
          <a:graphicData uri="http://schemas.openxmlformats.org/drawingml/2006/table">
            <a:tbl>
              <a:tblPr/>
              <a:tblGrid>
                <a:gridCol w="949108"/>
                <a:gridCol w="750942"/>
                <a:gridCol w="750942"/>
                <a:gridCol w="750942"/>
                <a:gridCol w="750942"/>
                <a:gridCol w="750942"/>
                <a:gridCol w="750942"/>
                <a:gridCol w="750942"/>
                <a:gridCol w="750942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指标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470861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423096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245031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172728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139721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89.86%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52.04%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36.68%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29.67%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394530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346686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205610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152152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87.87%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52.12%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38.57%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342039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297441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186398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86.96%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54.50%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291426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251607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197126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149405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121274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101122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90566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86.34%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67.64%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51.27%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41.61%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34.70%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31.08%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316743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280417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163584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119641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94910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80511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88.53%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51.65%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37.77%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29.96%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25.42%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319341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273990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162063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117732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95025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85.80%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50.75%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36.87%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29.76%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351045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301808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167435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117142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85.97%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47.70%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33.37%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392951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340946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172429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86.77%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43.88%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431227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380496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88.24%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830527" y="1538292"/>
            <a:ext cx="28270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次月留存率：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1-6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月在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51%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左右，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月和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月次次月留存率下降，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月下降到了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43.88%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4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58993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</a:t>
            </a:r>
            <a:r>
              <a:rPr lang="en-US" altLang="zh-CN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年用户发展情况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各月新用户付费情况</a:t>
            </a:r>
            <a:endParaRPr lang="zh-CN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21796" y="6238341"/>
            <a:ext cx="43107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备注：新用户定义为首次访问小于</a:t>
            </a:r>
            <a:r>
              <a:rPr lang="en-US" altLang="zh-CN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天的用户，新增用户为首次访问为真</a:t>
            </a:r>
            <a:endParaRPr lang="zh-CN" altLang="en-US" sz="10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628646" y="3678052"/>
          <a:ext cx="5753612" cy="1480065"/>
        </p:xfrm>
        <a:graphic>
          <a:graphicData uri="http://schemas.openxmlformats.org/drawingml/2006/table">
            <a:tbl>
              <a:tblPr/>
              <a:tblGrid>
                <a:gridCol w="799216"/>
                <a:gridCol w="1187723"/>
                <a:gridCol w="858417"/>
                <a:gridCol w="1054520"/>
                <a:gridCol w="799216"/>
                <a:gridCol w="1054520"/>
              </a:tblGrid>
              <a:tr h="250305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新用户（首次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访问小于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30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天）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285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启动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付费用户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付费率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</a:t>
                      </a: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250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461,015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8,139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263,755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1.77%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32.41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377,886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7,670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263,202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2.03%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34.32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</a:tr>
              <a:tr h="250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278,929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6,496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221,931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2.33%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34.16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207,450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8,613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321,573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4.15%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37.34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830527" y="1644609"/>
          <a:ext cx="5744096" cy="1733550"/>
        </p:xfrm>
        <a:graphic>
          <a:graphicData uri="http://schemas.openxmlformats.org/drawingml/2006/table">
            <a:tbl>
              <a:tblPr/>
              <a:tblGrid>
                <a:gridCol w="754586"/>
                <a:gridCol w="831585"/>
                <a:gridCol w="831585"/>
                <a:gridCol w="831585"/>
                <a:gridCol w="831585"/>
                <a:gridCol w="831585"/>
                <a:gridCol w="831585"/>
              </a:tblGrid>
              <a:tr h="46672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日均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新用户启动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新用户付费用户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新用户充值金额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新用户付费率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</a:t>
                      </a:r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用户付费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新用户启动</a:t>
                      </a: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41344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360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8791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0.87%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24.41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0.21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33332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8489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25.57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0.25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28515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7159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1.12%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22.41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0.25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29375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443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10719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1.51%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24.18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0.36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总计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33105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363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8773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1.10%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24.17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0.27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6427600" y="3600873"/>
          <a:ext cx="5340846" cy="1550670"/>
        </p:xfrm>
        <a:graphic>
          <a:graphicData uri="http://schemas.openxmlformats.org/drawingml/2006/table">
            <a:tbl>
              <a:tblPr/>
              <a:tblGrid>
                <a:gridCol w="1051778"/>
                <a:gridCol w="956162"/>
                <a:gridCol w="1079097"/>
                <a:gridCol w="737610"/>
                <a:gridCol w="778589"/>
                <a:gridCol w="737610"/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当月付费用户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付费率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付费金额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514,026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6,072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1.18%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185,282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30.51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447,307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5,682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1.27%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193,178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34.00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333,011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3,957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1.19%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123,217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31.14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239,536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3,264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1.36%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103,617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31.75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合计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1,533,880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18,975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1.24%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605,295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31.90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53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58993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年用户发展情况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各月老用户付费情况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81274" y="5352225"/>
            <a:ext cx="29001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备注：历史用户定义为首次访问大于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天的用户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43068"/>
              </p:ext>
            </p:extLst>
          </p:nvPr>
        </p:nvGraphicFramePr>
        <p:xfrm>
          <a:off x="331266" y="1173835"/>
          <a:ext cx="5628644" cy="1706191"/>
        </p:xfrm>
        <a:graphic>
          <a:graphicData uri="http://schemas.openxmlformats.org/drawingml/2006/table">
            <a:tbl>
              <a:tblPr/>
              <a:tblGrid>
                <a:gridCol w="781857"/>
                <a:gridCol w="1161926"/>
                <a:gridCol w="839772"/>
                <a:gridCol w="1031616"/>
                <a:gridCol w="781857"/>
                <a:gridCol w="1031616"/>
              </a:tblGrid>
              <a:tr h="354765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历史用户月付费情况（首次访问大于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30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天）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511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月总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启动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充值用户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付费率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</a:t>
                      </a: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2750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313,495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13,227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551,874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4.22%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41.72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50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320,014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14,216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609,696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4.44%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42.89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</a:tr>
              <a:tr h="2750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289,168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14,413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624,783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4.98%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43.35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50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257,312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12,623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565,301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4.91%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44.78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9463337" y="6420425"/>
            <a:ext cx="3059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备注：首次访问为假用户的充值情况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761795"/>
              </p:ext>
            </p:extLst>
          </p:nvPr>
        </p:nvGraphicFramePr>
        <p:xfrm>
          <a:off x="331266" y="3128810"/>
          <a:ext cx="5628645" cy="1772538"/>
        </p:xfrm>
        <a:graphic>
          <a:graphicData uri="http://schemas.openxmlformats.org/drawingml/2006/table">
            <a:tbl>
              <a:tblPr/>
              <a:tblGrid>
                <a:gridCol w="756662"/>
                <a:gridCol w="729639"/>
                <a:gridCol w="864758"/>
                <a:gridCol w="765307"/>
                <a:gridCol w="782763"/>
                <a:gridCol w="864758"/>
                <a:gridCol w="864758"/>
              </a:tblGrid>
              <a:tr h="55562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日均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历史用户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启动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历史用户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付费用户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历史用户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充值金额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历史用户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付费率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历史用户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历史用户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启动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250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62663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735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18396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1.17%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25.03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0.29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250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62256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768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19668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1.23%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25.59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0.32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50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59957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828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20154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1.38%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24.35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0.34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50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55045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778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18843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1.41%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24.24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0.34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3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总计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59998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778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19276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1.30%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24.79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0.32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172631"/>
              </p:ext>
            </p:extLst>
          </p:nvPr>
        </p:nvGraphicFramePr>
        <p:xfrm>
          <a:off x="6743530" y="1253225"/>
          <a:ext cx="4962893" cy="1626801"/>
        </p:xfrm>
        <a:graphic>
          <a:graphicData uri="http://schemas.openxmlformats.org/drawingml/2006/table">
            <a:tbl>
              <a:tblPr/>
              <a:tblGrid>
                <a:gridCol w="740610"/>
                <a:gridCol w="984527"/>
                <a:gridCol w="962139"/>
                <a:gridCol w="816344"/>
                <a:gridCol w="609206"/>
                <a:gridCol w="850067"/>
              </a:tblGrid>
              <a:tr h="47323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月总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老用户人数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付费人数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付费率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</a:t>
                      </a: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</a:tr>
              <a:tr h="288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429275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844,986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21014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4.90%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40.21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389210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871,568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21310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5.48%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40.90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346080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858,950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20253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5.85%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42.41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311978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888,260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20256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6.49%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43.85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466357"/>
              </p:ext>
            </p:extLst>
          </p:nvPr>
        </p:nvGraphicFramePr>
        <p:xfrm>
          <a:off x="331266" y="5045630"/>
          <a:ext cx="5628645" cy="1374794"/>
        </p:xfrm>
        <a:graphic>
          <a:graphicData uri="http://schemas.openxmlformats.org/drawingml/2006/table">
            <a:tbl>
              <a:tblPr/>
              <a:tblGrid>
                <a:gridCol w="851845"/>
                <a:gridCol w="1757604"/>
                <a:gridCol w="1480844"/>
                <a:gridCol w="1538352"/>
              </a:tblGrid>
              <a:tr h="45169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历史用户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消费（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KB)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历史</a:t>
                      </a:r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用户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消费人数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历史</a:t>
                      </a:r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用户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消费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  <a:tr h="230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56,662,916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22,859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2,479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</a:tr>
              <a:tr h="230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55,997,468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23,031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2,431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0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56,198,978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22,608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2,486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</a:tr>
              <a:tr h="230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32,745,763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18,339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1,786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67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99583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用户发展   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安卓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客户端用户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来源分析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74589" y="4909284"/>
            <a:ext cx="652029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1-5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月主要推广方式以厂商和应用市场以及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CPA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和其他渠道为主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-7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月主要推广方式以厂商的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CPD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和市场非标资源为主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月底到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月增加了搜索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sem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方式投放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月加大了信息流的测试和投放，新增上有较大的增加。</a:t>
            </a:r>
            <a:endParaRPr lang="zh-CN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1041972" y="3679833"/>
            <a:ext cx="27054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备注：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1-5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月中其它推厂为未知的渠道，无法区分，同时平台切割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月数据不准确</a:t>
            </a:r>
            <a:endParaRPr lang="zh-CN" altLang="en-US" sz="1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86" y="1126937"/>
            <a:ext cx="3819092" cy="2294631"/>
          </a:xfrm>
          <a:prstGeom prst="rect">
            <a:avLst/>
          </a:prstGeom>
          <a:ln>
            <a:noFill/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87" y="4190049"/>
            <a:ext cx="3819092" cy="266795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875" y="1126937"/>
            <a:ext cx="7501725" cy="350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69653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用户流失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情况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取出前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个月的再决定要不要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1015" y="5373856"/>
            <a:ext cx="9101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老用户定义为相对事件发生前</a:t>
            </a:r>
            <a:r>
              <a:rPr lang="en-US" altLang="zh-CN" dirty="0"/>
              <a:t>30</a:t>
            </a:r>
            <a:r>
              <a:rPr lang="zh-CN" altLang="en-US" dirty="0"/>
              <a:t>日登陆过的用户。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四月之前的数据来源不准确，从四月开始使用神策统计后，五月份</a:t>
            </a:r>
            <a:r>
              <a:rPr lang="en-US" altLang="zh-CN" dirty="0"/>
              <a:t>30</a:t>
            </a:r>
            <a:r>
              <a:rPr lang="zh-CN" altLang="en-US" dirty="0"/>
              <a:t>日留存可以参考。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六月份的日均</a:t>
            </a:r>
            <a:r>
              <a:rPr lang="en-US" altLang="zh-CN" dirty="0"/>
              <a:t>30</a:t>
            </a:r>
            <a:r>
              <a:rPr lang="zh-CN" altLang="en-US" dirty="0"/>
              <a:t>日留存为最高值，说明五月份之前的用户忠诚度较高。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七月份开始留存用户绝对值开始上涨，与增加推广力度、新用户增加有关。</a:t>
            </a:r>
            <a:endParaRPr lang="en-US" altLang="zh-CN" dirty="0"/>
          </a:p>
        </p:txBody>
      </p:sp>
      <p:graphicFrame>
        <p:nvGraphicFramePr>
          <p:cNvPr id="7" name="图表 6"/>
          <p:cNvGraphicFramePr/>
          <p:nvPr/>
        </p:nvGraphicFramePr>
        <p:xfrm>
          <a:off x="5444199" y="1026940"/>
          <a:ext cx="7127631" cy="4790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70313" y="1298681"/>
          <a:ext cx="5483372" cy="3765688"/>
        </p:xfrm>
        <a:graphic>
          <a:graphicData uri="http://schemas.openxmlformats.org/drawingml/2006/table">
            <a:tbl>
              <a:tblPr/>
              <a:tblGrid>
                <a:gridCol w="8588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8731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1574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298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469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15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1574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126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latin typeface="宋体"/>
                        </a:rPr>
                        <a:t>日期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latin typeface="宋体"/>
                        </a:rPr>
                        <a:t>安卓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latin typeface="宋体"/>
                        </a:rPr>
                        <a:t>iOS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600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当日</a:t>
                      </a:r>
                      <a:b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</a:b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活跃用户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30</a:t>
                      </a: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天</a:t>
                      </a:r>
                      <a:b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</a:b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存留用户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存留用户</a:t>
                      </a:r>
                      <a:b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</a:b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占比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当日</a:t>
                      </a:r>
                      <a:b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</a:b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活跃用户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30</a:t>
                      </a: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天</a:t>
                      </a:r>
                      <a:b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</a:b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存留用户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存留用户</a:t>
                      </a:r>
                      <a:b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</a:b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占比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55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五月日均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94,902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49,234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52.20%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25,046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2,757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10.45%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55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六月日均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86,895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51,896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FF0000"/>
                          </a:solidFill>
                          <a:latin typeface="微软雅黑"/>
                        </a:rPr>
                        <a:t>59.72%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24,712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3,124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12.59%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655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七月日均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88,147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40,048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45.46%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22,032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2,902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13.31%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655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八月日均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95,853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44,334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46.26%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24,997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4,757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18.59%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655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九月日均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103,586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48,527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46.97%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22,180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6,357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28.73%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655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十月日均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107,916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53,952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50.02%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24,594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6,963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28.31%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89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69252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年用户发展情况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各月老用户付费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情况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可以删除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036234"/>
            <a:ext cx="92565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老用户定义为相对事件发生前</a:t>
            </a:r>
            <a:r>
              <a:rPr lang="en-US" altLang="zh-CN" dirty="0"/>
              <a:t>30</a:t>
            </a:r>
            <a:r>
              <a:rPr lang="zh-CN" altLang="en-US" dirty="0"/>
              <a:t>日登陆过的用户。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神策数据只能从四月开始，从月日均付费人数和金额上来看，老用户一直在流失。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日均付费人数从四月份的近</a:t>
            </a:r>
            <a:r>
              <a:rPr lang="en-US" altLang="zh-CN" dirty="0"/>
              <a:t>2500</a:t>
            </a:r>
            <a:r>
              <a:rPr lang="zh-CN" altLang="en-US" dirty="0"/>
              <a:t>人一直下降，到九月份已经只有</a:t>
            </a:r>
            <a:r>
              <a:rPr lang="en-US" altLang="zh-CN" dirty="0"/>
              <a:t>1500</a:t>
            </a:r>
            <a:r>
              <a:rPr lang="zh-CN" altLang="en-US" dirty="0"/>
              <a:t>人。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日均充值金额也从四月份的</a:t>
            </a:r>
            <a:r>
              <a:rPr lang="en-US" altLang="zh-CN" dirty="0"/>
              <a:t>57000+</a:t>
            </a:r>
            <a:r>
              <a:rPr lang="zh-CN" altLang="en-US" dirty="0"/>
              <a:t>元，到九月份仅有</a:t>
            </a:r>
            <a:r>
              <a:rPr lang="en-US" altLang="zh-CN" dirty="0"/>
              <a:t>41000+</a:t>
            </a:r>
            <a:r>
              <a:rPr lang="zh-CN" altLang="en-US" dirty="0"/>
              <a:t>元。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七月份日均付费金额有个小幅度上涨，与充返活动有关，</a:t>
            </a:r>
            <a:r>
              <a:rPr lang="en-US" altLang="zh-CN" dirty="0" err="1"/>
              <a:t>arpu</a:t>
            </a:r>
            <a:r>
              <a:rPr lang="zh-CN" altLang="en-US" dirty="0"/>
              <a:t>值提高。</a:t>
            </a:r>
            <a:endParaRPr lang="en-US" altLang="zh-CN" dirty="0"/>
          </a:p>
          <a:p>
            <a:r>
              <a:rPr lang="en-US" altLang="zh-CN" dirty="0"/>
              <a:t>6.</a:t>
            </a:r>
            <a:r>
              <a:rPr lang="zh-CN" altLang="en-US" dirty="0"/>
              <a:t> 连载书的完结、新书质量不高可能是导致老用户的付费意愿降低的主要原因。</a:t>
            </a:r>
          </a:p>
        </p:txBody>
      </p:sp>
      <p:graphicFrame>
        <p:nvGraphicFramePr>
          <p:cNvPr id="8" name="图表 7"/>
          <p:cNvGraphicFramePr/>
          <p:nvPr/>
        </p:nvGraphicFramePr>
        <p:xfrm>
          <a:off x="424962" y="1100796"/>
          <a:ext cx="5708552" cy="40057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图表 8"/>
          <p:cNvGraphicFramePr/>
          <p:nvPr/>
        </p:nvGraphicFramePr>
        <p:xfrm>
          <a:off x="5565236" y="1058593"/>
          <a:ext cx="6012475" cy="4076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7296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2" y="448348"/>
            <a:ext cx="6476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     竞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品分析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005690"/>
              </p:ext>
            </p:extLst>
          </p:nvPr>
        </p:nvGraphicFramePr>
        <p:xfrm>
          <a:off x="1226820" y="1916698"/>
          <a:ext cx="10271629" cy="303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152"/>
                <a:gridCol w="4163648"/>
                <a:gridCol w="4416829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定位分析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对比</a:t>
                      </a:r>
                      <a:r>
                        <a:rPr lang="en-US" altLang="zh-CN" sz="12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掌阅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充分发挥领先者优势，品牌渠道内容均由业界前两名的实力下，选择大而全的产品布局，涵盖阅读及相关衍生领域的各类功能，全方位覆盖人群。</a:t>
                      </a:r>
                      <a:endParaRPr lang="en-US" altLang="zh-CN" sz="12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的作品量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QQ</a:t>
                      </a:r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阅读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渠道内容优势明显，针对自身用户群体，用户更年轻化，产品也相对掌阅更年轻，但总体仍是大而全的产品</a:t>
                      </a:r>
                      <a:endParaRPr lang="en-US" altLang="zh-CN" sz="1200" kern="100" dirty="0"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微信阅读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微信目标主要是扩大用户量，而不是利益，所以功能趋向更多为免费分享、免费阅读</a:t>
                      </a:r>
                      <a:endParaRPr lang="en-US" altLang="zh-CN" sz="1200" kern="100" dirty="0"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200" kern="100" dirty="0" err="1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17K</a:t>
                      </a:r>
                      <a:r>
                        <a:rPr lang="zh-CN" altLang="en-US" sz="12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没有明确定位，分享拉新功能缺失</a:t>
                      </a:r>
                      <a:endParaRPr lang="en-US" altLang="zh-CN" sz="1200" kern="100" dirty="0"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追书神器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00" dirty="0" smtClean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各项数据都较好，主要原因：追更较快、能看盗版、社区活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200" kern="100" dirty="0" err="1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17K</a:t>
                      </a:r>
                      <a:r>
                        <a:rPr lang="zh-CN" altLang="en-US" sz="12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作者更新速度一般，没有社区</a:t>
                      </a:r>
                      <a:endParaRPr lang="zh-CN" altLang="zh-CN" sz="12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书旗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书旗专注与网文阅读体验，主要针对网文用户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起点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19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524294"/>
              </p:ext>
            </p:extLst>
          </p:nvPr>
        </p:nvGraphicFramePr>
        <p:xfrm>
          <a:off x="688715" y="1512420"/>
          <a:ext cx="4381500" cy="31889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2500"/>
                <a:gridCol w="685800"/>
                <a:gridCol w="685800"/>
                <a:gridCol w="685800"/>
                <a:gridCol w="685800"/>
                <a:gridCol w="685800"/>
              </a:tblGrid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日期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活跃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新增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老用户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新增占比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活跃环比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2017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5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300572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293420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7152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97.62%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2017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6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1366261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1245041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121220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91.13%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354.55%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2017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7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2087324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1793236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294088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85.91%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52.78%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2017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8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2042783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1749219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293564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85.63%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-2.13%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2017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9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1843857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1341374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502483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72.75%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-9.74%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2017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10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1526536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1187255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339281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77.77%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-17.21%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2017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11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1271438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953591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317847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75.00%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-16.71%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2017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12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1134038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820501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313537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72.35%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-10.81%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2018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910936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595501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315435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65.37%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-19.67%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2018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2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638280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344703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293577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54.00%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-29.93%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2018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3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529666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272264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257402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51.40%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-17.02%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2018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4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402207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168882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233325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41.99%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-24.06%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2018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5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520345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305338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215007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58.68%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29.37%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2018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6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484217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239536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244681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49.47%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-6.94%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2018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7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583929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333011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250918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57.03%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20.59%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2018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8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710334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447307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263027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62.97%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21.65%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2018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9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780584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514026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266558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65.85%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9.89%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777914" y="4927002"/>
            <a:ext cx="429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17K</a:t>
            </a:r>
            <a:r>
              <a:rPr lang="zh-CN" altLang="en-US" dirty="0" smtClean="0"/>
              <a:t>目前次留情况下，新用户发展占比大于</a:t>
            </a:r>
            <a:r>
              <a:rPr lang="en-US" altLang="zh-CN" dirty="0" smtClean="0"/>
              <a:t>50%</a:t>
            </a:r>
            <a:r>
              <a:rPr lang="zh-CN" altLang="en-US" dirty="0" smtClean="0"/>
              <a:t>即可持续增长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212318" y="4927002"/>
            <a:ext cx="142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连尚数据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371916" y="4927002"/>
            <a:ext cx="142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书旗</a:t>
            </a:r>
            <a:r>
              <a:rPr lang="zh-CN" altLang="en-US" dirty="0" smtClean="0"/>
              <a:t>数据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531514" y="4941331"/>
            <a:ext cx="142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起点</a:t>
            </a:r>
            <a:r>
              <a:rPr lang="zh-CN" altLang="en-US" dirty="0" smtClean="0"/>
              <a:t>数据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44023" y="448348"/>
            <a:ext cx="46650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用户规模放大需要的新用户量级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815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4023" y="448348"/>
            <a:ext cx="66159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用户发展     </a:t>
            </a:r>
            <a:r>
              <a:rPr lang="en-US" altLang="zh-CN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6-9</a:t>
            </a:r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月安卓客户端整体（含老用户）推广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投产</a:t>
            </a:r>
          </a:p>
        </p:txBody>
      </p:sp>
      <p:sp>
        <p:nvSpPr>
          <p:cNvPr id="16" name="矩形 15"/>
          <p:cNvSpPr/>
          <p:nvPr/>
        </p:nvSpPr>
        <p:spPr>
          <a:xfrm>
            <a:off x="1226820" y="1268963"/>
            <a:ext cx="93764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6-9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客户端总收入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806.6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万元，其中客户端阅读充值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451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万，站内流量 游戏收入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235.9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万，广告收入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119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万；成本 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431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万，利润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roi0.87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，客户端自身投入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ROI0.05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prstClr val="black"/>
              </a:solidFill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368231"/>
              </p:ext>
            </p:extLst>
          </p:nvPr>
        </p:nvGraphicFramePr>
        <p:xfrm>
          <a:off x="1344023" y="2520465"/>
          <a:ext cx="9064332" cy="1794065"/>
        </p:xfrm>
        <a:graphic>
          <a:graphicData uri="http://schemas.openxmlformats.org/drawingml/2006/table">
            <a:tbl>
              <a:tblPr/>
              <a:tblGrid>
                <a:gridCol w="1046341"/>
                <a:gridCol w="1133296"/>
                <a:gridCol w="1001180"/>
                <a:gridCol w="1357923"/>
                <a:gridCol w="1311892"/>
                <a:gridCol w="1242844"/>
                <a:gridCol w="932133"/>
                <a:gridCol w="1038723"/>
              </a:tblGrid>
              <a:tr h="52542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17K</a:t>
                      </a:r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客户端充值收入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站内流量游戏收入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广告收入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总收入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成本</a:t>
                      </a:r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(</a:t>
                      </a:r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缺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ios）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当月综合</a:t>
                      </a:r>
                      <a:endParaRPr lang="en-US" altLang="zh-CN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利润</a:t>
                      </a:r>
                      <a:endParaRPr lang="en-US" altLang="zh-CN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客户端当月</a:t>
                      </a:r>
                      <a:endParaRPr lang="en-US" altLang="zh-CN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利润</a:t>
                      </a:r>
                      <a:endParaRPr lang="en-US" altLang="zh-CN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</a:tr>
              <a:tr h="2512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1,115,862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530,103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335,010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1,980,975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288,645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5.86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2.87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2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1,087,425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603,272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311,405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2,002,101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633,966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2.16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0.72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2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1,201,505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657,586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275,451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2,134,543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1,423,380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-0.16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2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1,110,986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568,082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270,000 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（预估）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1,949,068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1,967,937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(0.01)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-0.44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73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合 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4,515,778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2,359,043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1,191,866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8,066,687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4,313,928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0.87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0.05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412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16776</TotalTime>
  <Words>11121</Words>
  <Application>Microsoft Office PowerPoint</Application>
  <PresentationFormat>宽屏</PresentationFormat>
  <Paragraphs>3247</Paragraphs>
  <Slides>83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83</vt:i4>
      </vt:variant>
    </vt:vector>
  </HeadingPairs>
  <TitlesOfParts>
    <vt:vector size="96" baseType="lpstr">
      <vt:lpstr>DengXian</vt:lpstr>
      <vt:lpstr>DengXian</vt:lpstr>
      <vt:lpstr>宋体</vt:lpstr>
      <vt:lpstr>微软雅黑</vt:lpstr>
      <vt:lpstr>微软雅黑 Light</vt:lpstr>
      <vt:lpstr>Arial</vt:lpstr>
      <vt:lpstr>Calibri</vt:lpstr>
      <vt:lpstr>Calibri Light</vt:lpstr>
      <vt:lpstr>Times New Roman</vt:lpstr>
      <vt:lpstr>Wingdings</vt:lpstr>
      <vt:lpstr>Office 主题</vt:lpstr>
      <vt:lpstr>Worksheet</vt:lpstr>
      <vt:lpstr>工作表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2017-2018全站作品订阅情况</vt:lpstr>
      <vt:lpstr>全站重点作品分析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2018年17工作计划</dc:title>
  <dc:creator>jin hui</dc:creator>
  <cp:lastModifiedBy>whp</cp:lastModifiedBy>
  <cp:revision>410</cp:revision>
  <dcterms:created xsi:type="dcterms:W3CDTF">2017-12-19T02:24:17Z</dcterms:created>
  <dcterms:modified xsi:type="dcterms:W3CDTF">2018-10-24T06:45:57Z</dcterms:modified>
</cp:coreProperties>
</file>